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charts/chart10.xml" ContentType="application/vnd.openxmlformats-officedocument.drawingml.chart+xml"/>
  <Override PartName="/ppt/slides/slide9.xml" ContentType="application/vnd.openxmlformats-officedocument.presentationml.slide+xml"/>
  <Override PartName="/ppt/charts/chart4.xml" ContentType="application/vnd.openxmlformats-officedocument.drawingml.chart+xml"/>
  <Override PartName="/ppt/slides/slide41.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Default Extension="xml" ContentType="application/xml"/>
  <Override PartName="/ppt/slides/slide19.xml" ContentType="application/vnd.openxmlformats-officedocument.presentationml.slide+xml"/>
  <Override PartName="/ppt/drawings/drawing2.xml" ContentType="application/vnd.openxmlformats-officedocument.drawingml.chartshapes+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charts/chart6.xml" ContentType="application/vnd.openxmlformats-officedocument.drawingml.chart+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charts/chart7.xml" ContentType="application/vnd.openxmlformats-officedocument.drawingml.chart+xml"/>
  <Override PartName="/ppt/slides/slide17.xml" ContentType="application/vnd.openxmlformats-officedocument.presentationml.slide+xml"/>
  <Override PartName="/ppt/slides/slide8.xml" ContentType="application/vnd.openxmlformats-officedocument.presentationml.slide+xml"/>
  <Override PartName="/ppt/charts/chart3.xml" ContentType="application/vnd.openxmlformats-officedocument.drawingml.chart+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43"/>
  </p:notesMasterIdLst>
  <p:sldIdLst>
    <p:sldId id="256" r:id="rId2"/>
    <p:sldId id="323" r:id="rId3"/>
    <p:sldId id="392" r:id="rId4"/>
    <p:sldId id="459" r:id="rId5"/>
    <p:sldId id="464" r:id="rId6"/>
    <p:sldId id="465" r:id="rId7"/>
    <p:sldId id="466" r:id="rId8"/>
    <p:sldId id="461" r:id="rId9"/>
    <p:sldId id="451" r:id="rId10"/>
    <p:sldId id="332" r:id="rId11"/>
    <p:sldId id="484" r:id="rId12"/>
    <p:sldId id="462" r:id="rId13"/>
    <p:sldId id="487" r:id="rId14"/>
    <p:sldId id="475" r:id="rId15"/>
    <p:sldId id="452" r:id="rId16"/>
    <p:sldId id="471" r:id="rId17"/>
    <p:sldId id="492" r:id="rId18"/>
    <p:sldId id="476" r:id="rId19"/>
    <p:sldId id="477" r:id="rId20"/>
    <p:sldId id="467" r:id="rId21"/>
    <p:sldId id="480" r:id="rId22"/>
    <p:sldId id="463" r:id="rId23"/>
    <p:sldId id="478" r:id="rId24"/>
    <p:sldId id="340" r:id="rId25"/>
    <p:sldId id="481" r:id="rId26"/>
    <p:sldId id="493" r:id="rId27"/>
    <p:sldId id="341" r:id="rId28"/>
    <p:sldId id="486" r:id="rId29"/>
    <p:sldId id="489" r:id="rId30"/>
    <p:sldId id="490" r:id="rId31"/>
    <p:sldId id="491" r:id="rId32"/>
    <p:sldId id="342" r:id="rId33"/>
    <p:sldId id="458" r:id="rId34"/>
    <p:sldId id="383" r:id="rId35"/>
    <p:sldId id="472" r:id="rId36"/>
    <p:sldId id="330" r:id="rId37"/>
    <p:sldId id="473" r:id="rId38"/>
    <p:sldId id="474" r:id="rId39"/>
    <p:sldId id="329" r:id="rId40"/>
    <p:sldId id="302" r:id="rId41"/>
    <p:sldId id="28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9900"/>
    <a:srgbClr val="28F87C"/>
    <a:srgbClr val="0B046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9926" autoAdjust="0"/>
    <p:restoredTop sz="94660"/>
  </p:normalViewPr>
  <p:slideViewPr>
    <p:cSldViewPr>
      <p:cViewPr varScale="1">
        <p:scale>
          <a:sx n="111" d="100"/>
          <a:sy n="111" d="100"/>
        </p:scale>
        <p:origin x="-6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3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OSHIBA\Desktop\Graphique%20AF-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OSHIBA\Desktop\Graphique%20AF-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ublic\Documents\reference%20evacuation%20%20Mali\rapport%20Financement%20SRE\rapport\Graph%20DONNEES%20%20financement%20reference%20Mali%20(3)OG%20bis%20bis.xlsx" TargetMode="External"/><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ublic\Documents\reference%20evacuation%20%20Mali\rapport%20Financement%20SRE\rapport\Graph%20DONNEES%20%20financement%20reference%20Mali%20(3)OG%20bis%20bis.xlsx" TargetMode="External"/><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OSHIBA\Desktop\Graphique%20AF-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Arial Narrow" pitchFamily="34" charset="0"/>
              </a:defRPr>
            </a:pPr>
            <a:r>
              <a:rPr lang="fr-FR" sz="1800" b="1" i="0" u="none" strike="noStrike" baseline="0">
                <a:latin typeface="Arial Narrow" pitchFamily="34" charset="0"/>
              </a:rPr>
              <a:t> Montants cumulés prévisionnels et mobilisés 2014-2015 par région   </a:t>
            </a:r>
            <a:endParaRPr lang="en-US">
              <a:latin typeface="Arial Narrow" pitchFamily="34" charset="0"/>
            </a:endParaRPr>
          </a:p>
        </c:rich>
      </c:tx>
      <c:layout>
        <c:manualLayout>
          <c:xMode val="edge"/>
          <c:yMode val="edge"/>
          <c:x val="0.121103085145058"/>
          <c:y val="0.0410612108717818"/>
        </c:manualLayout>
      </c:layout>
      <c:spPr>
        <a:ln w="19050">
          <a:solidFill>
            <a:sysClr val="windowText" lastClr="000000"/>
          </a:solidFill>
        </a:ln>
      </c:spPr>
    </c:title>
    <c:view3D>
      <c:rAngAx val="1"/>
    </c:view3D>
    <c:floor>
      <c:spPr>
        <a:solidFill>
          <a:schemeClr val="tx1"/>
        </a:solidFill>
      </c:spPr>
    </c:floor>
    <c:plotArea>
      <c:layout>
        <c:manualLayout>
          <c:layoutTarget val="inner"/>
          <c:xMode val="edge"/>
          <c:yMode val="edge"/>
          <c:x val="0.0986876911734833"/>
          <c:y val="0.136498497494331"/>
          <c:w val="0.884598275762642"/>
          <c:h val="0.690730331208082"/>
        </c:manualLayout>
      </c:layout>
      <c:bar3DChart>
        <c:barDir val="col"/>
        <c:grouping val="stacked"/>
        <c:ser>
          <c:idx val="0"/>
          <c:order val="0"/>
          <c:tx>
            <c:strRef>
              <c:f>Sheet1!$B$5</c:f>
              <c:strCache>
                <c:ptCount val="1"/>
                <c:pt idx="0">
                  <c:v>MONTANTS PREVUS CUMULES 2014-2015 </c:v>
                </c:pt>
              </c:strCache>
            </c:strRef>
          </c:tx>
          <c:spPr>
            <a:solidFill>
              <a:srgbClr val="0070C0"/>
            </a:solidFill>
          </c:spPr>
          <c:dLbls>
            <c:spPr>
              <a:solidFill>
                <a:schemeClr val="accent1"/>
              </a:solidFill>
            </c:spPr>
            <c:txPr>
              <a:bodyPr/>
              <a:lstStyle/>
              <a:p>
                <a:pPr>
                  <a:defRPr sz="1400" b="1">
                    <a:solidFill>
                      <a:schemeClr val="bg1"/>
                    </a:solidFill>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Sheet1!$C$4:$F$4</c:f>
              <c:strCache>
                <c:ptCount val="4"/>
                <c:pt idx="0">
                  <c:v>KAYES </c:v>
                </c:pt>
                <c:pt idx="1">
                  <c:v>SIKASSO </c:v>
                </c:pt>
                <c:pt idx="2">
                  <c:v>SEGOU </c:v>
                </c:pt>
                <c:pt idx="3">
                  <c:v>TOTAL </c:v>
                </c:pt>
              </c:strCache>
            </c:strRef>
          </c:cat>
          <c:val>
            <c:numRef>
              <c:f>Sheet1!$C$5:$F$5</c:f>
              <c:numCache>
                <c:formatCode>General</c:formatCode>
                <c:ptCount val="4"/>
                <c:pt idx="0">
                  <c:v>2.5360368E8</c:v>
                </c:pt>
                <c:pt idx="1">
                  <c:v>1.15455036E8</c:v>
                </c:pt>
                <c:pt idx="2">
                  <c:v>7.1328388E7</c:v>
                </c:pt>
                <c:pt idx="3">
                  <c:v>4.40387104E8</c:v>
                </c:pt>
              </c:numCache>
            </c:numRef>
          </c:val>
          <c:extLst xmlns:c16r2="http://schemas.microsoft.com/office/drawing/2015/06/chart">
            <c:ext xmlns:c16="http://schemas.microsoft.com/office/drawing/2014/chart" uri="{C3380CC4-5D6E-409C-BE32-E72D297353CC}">
              <c16:uniqueId val="{00000000-6ACC-49F4-8D76-4873A4AB7756}"/>
            </c:ext>
          </c:extLst>
        </c:ser>
        <c:ser>
          <c:idx val="1"/>
          <c:order val="1"/>
          <c:tx>
            <c:strRef>
              <c:f>Sheet1!$B$6</c:f>
              <c:strCache>
                <c:ptCount val="1"/>
                <c:pt idx="0">
                  <c:v>MONTANTS MOBILISES CUMULES 2014-2015 </c:v>
                </c:pt>
              </c:strCache>
            </c:strRef>
          </c:tx>
          <c:spPr>
            <a:solidFill>
              <a:srgbClr val="FF0000"/>
            </a:solidFill>
          </c:spPr>
          <c:dLbls>
            <c:spPr>
              <a:solidFill>
                <a:srgbClr val="92D050"/>
              </a:solidFill>
            </c:spPr>
            <c:txPr>
              <a:bodyPr/>
              <a:lstStyle/>
              <a:p>
                <a:pPr>
                  <a:defRPr sz="1400" b="1">
                    <a:solidFill>
                      <a:schemeClr val="bg1"/>
                    </a:solidFill>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Sheet1!$C$4:$F$4</c:f>
              <c:strCache>
                <c:ptCount val="4"/>
                <c:pt idx="0">
                  <c:v>KAYES </c:v>
                </c:pt>
                <c:pt idx="1">
                  <c:v>SIKASSO </c:v>
                </c:pt>
                <c:pt idx="2">
                  <c:v>SEGOU </c:v>
                </c:pt>
                <c:pt idx="3">
                  <c:v>TOTAL </c:v>
                </c:pt>
              </c:strCache>
            </c:strRef>
          </c:cat>
          <c:val>
            <c:numRef>
              <c:f>Sheet1!$C$6:$F$6</c:f>
              <c:numCache>
                <c:formatCode>General</c:formatCode>
                <c:ptCount val="4"/>
                <c:pt idx="0">
                  <c:v>6.7858529E7</c:v>
                </c:pt>
                <c:pt idx="1">
                  <c:v>5.1759803E7</c:v>
                </c:pt>
                <c:pt idx="2">
                  <c:v>4.2782138E7</c:v>
                </c:pt>
                <c:pt idx="3">
                  <c:v>1.6240047E8</c:v>
                </c:pt>
              </c:numCache>
            </c:numRef>
          </c:val>
          <c:extLst xmlns:c16r2="http://schemas.microsoft.com/office/drawing/2015/06/chart">
            <c:ext xmlns:c16="http://schemas.microsoft.com/office/drawing/2014/chart" uri="{C3380CC4-5D6E-409C-BE32-E72D297353CC}">
              <c16:uniqueId val="{00000001-6ACC-49F4-8D76-4873A4AB7756}"/>
            </c:ext>
          </c:extLst>
        </c:ser>
        <c:dLbls/>
        <c:gapWidth val="55"/>
        <c:gapDepth val="55"/>
        <c:shape val="cylinder"/>
        <c:axId val="748950776"/>
        <c:axId val="748954024"/>
        <c:axId val="0"/>
      </c:bar3DChart>
      <c:catAx>
        <c:axId val="748950776"/>
        <c:scaling>
          <c:orientation val="minMax"/>
        </c:scaling>
        <c:axPos val="b"/>
        <c:numFmt formatCode="General" sourceLinked="0"/>
        <c:majorTickMark val="none"/>
        <c:tickLblPos val="nextTo"/>
        <c:txPr>
          <a:bodyPr/>
          <a:lstStyle/>
          <a:p>
            <a:pPr>
              <a:defRPr sz="1400" b="1">
                <a:latin typeface="Arial Narrow" pitchFamily="34" charset="0"/>
              </a:defRPr>
            </a:pPr>
            <a:endParaRPr lang="en-US"/>
          </a:p>
        </c:txPr>
        <c:crossAx val="748954024"/>
        <c:crosses val="autoZero"/>
        <c:auto val="1"/>
        <c:lblAlgn val="ctr"/>
        <c:lblOffset val="100"/>
      </c:catAx>
      <c:valAx>
        <c:axId val="748954024"/>
        <c:scaling>
          <c:orientation val="minMax"/>
        </c:scaling>
        <c:axPos val="l"/>
        <c:numFmt formatCode="General" sourceLinked="1"/>
        <c:majorTickMark val="none"/>
        <c:tickLblPos val="nextTo"/>
        <c:txPr>
          <a:bodyPr/>
          <a:lstStyle/>
          <a:p>
            <a:pPr>
              <a:defRPr sz="1200">
                <a:latin typeface="Arial Narrow" pitchFamily="34" charset="0"/>
              </a:defRPr>
            </a:pPr>
            <a:endParaRPr lang="en-US"/>
          </a:p>
        </c:txPr>
        <c:crossAx val="748950776"/>
        <c:crosses val="autoZero"/>
        <c:crossBetween val="between"/>
      </c:valAx>
    </c:plotArea>
    <c:legend>
      <c:legendPos val="b"/>
      <c:layout/>
      <c:txPr>
        <a:bodyPr/>
        <a:lstStyle/>
        <a:p>
          <a:pPr>
            <a:defRPr sz="1400" b="1">
              <a:latin typeface="Arial Narrow" pitchFamily="34" charset="0"/>
            </a:defRPr>
          </a:pPr>
          <a:endParaRPr lang="en-US"/>
        </a:p>
      </c:txPr>
    </c:legend>
    <c:plotVisOnly val="1"/>
    <c:dispBlanksAs val="gap"/>
  </c:chart>
  <c:spPr>
    <a:ln w="38100">
      <a:solidFill>
        <a:sysClr val="windowText" lastClr="000000"/>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hart>
    <c:title>
      <c:layout/>
      <c:spPr>
        <a:ln>
          <a:solidFill>
            <a:sysClr val="windowText" lastClr="000000"/>
          </a:solidFill>
        </a:ln>
      </c:spPr>
      <c:txPr>
        <a:bodyPr/>
        <a:lstStyle/>
        <a:p>
          <a:pPr>
            <a:defRPr>
              <a:latin typeface="Arial Narrow" pitchFamily="34" charset="0"/>
            </a:defRPr>
          </a:pPr>
          <a:endParaRPr lang="en-US"/>
        </a:p>
      </c:txPr>
    </c:title>
    <c:view3D>
      <c:rotX val="30"/>
      <c:perspective val="30"/>
    </c:view3D>
    <c:plotArea>
      <c:layout>
        <c:manualLayout>
          <c:layoutTarget val="inner"/>
          <c:xMode val="edge"/>
          <c:yMode val="edge"/>
          <c:x val="0.0775657782664214"/>
          <c:y val="0.171976541302753"/>
          <c:w val="0.841855281882452"/>
          <c:h val="0.762841603326551"/>
        </c:manualLayout>
      </c:layout>
      <c:pie3DChart>
        <c:varyColors val="1"/>
        <c:ser>
          <c:idx val="0"/>
          <c:order val="0"/>
          <c:tx>
            <c:strRef>
              <c:f>Sheet1!$D$4</c:f>
              <c:strCache>
                <c:ptCount val="1"/>
                <c:pt idx="0">
                  <c:v>Pourcentage par rapport au budget global </c:v>
                </c:pt>
              </c:strCache>
            </c:strRef>
          </c:tx>
          <c:explosion val="25"/>
          <c:dPt>
            <c:idx val="0"/>
            <c:spPr>
              <a:solidFill>
                <a:srgbClr val="FF0000"/>
              </a:solidFill>
            </c:spPr>
            <c:extLst xmlns:c16r2="http://schemas.microsoft.com/office/drawing/2015/06/chart">
              <c:ext xmlns:c16="http://schemas.microsoft.com/office/drawing/2014/chart" uri="{C3380CC4-5D6E-409C-BE32-E72D297353CC}">
                <c16:uniqueId val="{00000000-44B0-49EC-839A-8FAE36B5F281}"/>
              </c:ext>
            </c:extLst>
          </c:dPt>
          <c:dPt>
            <c:idx val="1"/>
            <c:spPr>
              <a:solidFill>
                <a:srgbClr val="0070C0"/>
              </a:solidFill>
            </c:spPr>
            <c:extLst xmlns:c16r2="http://schemas.microsoft.com/office/drawing/2015/06/chart">
              <c:ext xmlns:c16="http://schemas.microsoft.com/office/drawing/2014/chart" uri="{C3380CC4-5D6E-409C-BE32-E72D297353CC}">
                <c16:uniqueId val="{00000001-44B0-49EC-839A-8FAE36B5F281}"/>
              </c:ext>
            </c:extLst>
          </c:dPt>
          <c:dPt>
            <c:idx val="2"/>
            <c:spPr>
              <a:solidFill>
                <a:srgbClr val="00B050"/>
              </a:solidFill>
            </c:spPr>
            <c:extLst xmlns:c16r2="http://schemas.microsoft.com/office/drawing/2015/06/chart">
              <c:ext xmlns:c16="http://schemas.microsoft.com/office/drawing/2014/chart" uri="{C3380CC4-5D6E-409C-BE32-E72D297353CC}">
                <c16:uniqueId val="{00000002-44B0-49EC-839A-8FAE36B5F281}"/>
              </c:ext>
            </c:extLst>
          </c:dPt>
          <c:dPt>
            <c:idx val="3"/>
            <c:spPr>
              <a:solidFill>
                <a:schemeClr val="tx1"/>
              </a:solidFill>
            </c:spPr>
            <c:extLst xmlns:c16r2="http://schemas.microsoft.com/office/drawing/2015/06/chart">
              <c:ext xmlns:c16="http://schemas.microsoft.com/office/drawing/2014/chart" uri="{C3380CC4-5D6E-409C-BE32-E72D297353CC}">
                <c16:uniqueId val="{00000003-44B0-49EC-839A-8FAE36B5F281}"/>
              </c:ext>
            </c:extLst>
          </c:dPt>
          <c:dPt>
            <c:idx val="4"/>
            <c:spPr>
              <a:solidFill>
                <a:srgbClr val="FFFF00"/>
              </a:solidFill>
            </c:spPr>
            <c:extLst xmlns:c16r2="http://schemas.microsoft.com/office/drawing/2015/06/chart">
              <c:ext xmlns:c16="http://schemas.microsoft.com/office/drawing/2014/chart" uri="{C3380CC4-5D6E-409C-BE32-E72D297353CC}">
                <c16:uniqueId val="{00000004-44B0-49EC-839A-8FAE36B5F281}"/>
              </c:ext>
            </c:extLst>
          </c:dPt>
          <c:dPt>
            <c:idx val="5"/>
            <c:spPr>
              <a:solidFill>
                <a:srgbClr val="7030A0"/>
              </a:solidFill>
            </c:spPr>
            <c:extLst xmlns:c16r2="http://schemas.microsoft.com/office/drawing/2015/06/chart">
              <c:ext xmlns:c16="http://schemas.microsoft.com/office/drawing/2014/chart" uri="{C3380CC4-5D6E-409C-BE32-E72D297353CC}">
                <c16:uniqueId val="{00000005-44B0-49EC-839A-8FAE36B5F281}"/>
              </c:ext>
            </c:extLst>
          </c:dPt>
          <c:dPt>
            <c:idx val="6"/>
            <c:spPr>
              <a:solidFill>
                <a:srgbClr val="FFC000"/>
              </a:solidFill>
            </c:spPr>
            <c:extLst xmlns:c16r2="http://schemas.microsoft.com/office/drawing/2015/06/chart">
              <c:ext xmlns:c16="http://schemas.microsoft.com/office/drawing/2014/chart" uri="{C3380CC4-5D6E-409C-BE32-E72D297353CC}">
                <c16:uniqueId val="{00000006-44B0-49EC-839A-8FAE36B5F281}"/>
              </c:ext>
            </c:extLst>
          </c:dPt>
          <c:dLbls>
            <c:dLbl>
              <c:idx val="0"/>
              <c:layout>
                <c:manualLayout>
                  <c:x val="0.0322253532563062"/>
                  <c:y val="-0.00605825272359008"/>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B0-49EC-839A-8FAE36B5F281}"/>
                </c:ext>
              </c:extLst>
            </c:dLbl>
            <c:dLbl>
              <c:idx val="1"/>
              <c:layout>
                <c:manualLayout>
                  <c:x val="0.0"/>
                  <c:y val="0.0484660217887206"/>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B0-49EC-839A-8FAE36B5F281}"/>
                </c:ext>
              </c:extLst>
            </c:dLbl>
            <c:dLbl>
              <c:idx val="2"/>
              <c:layout>
                <c:manualLayout>
                  <c:x val="0.0570829226813247"/>
                  <c:y val="-0.00425764930091189"/>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B0-49EC-839A-8FAE36B5F281}"/>
                </c:ext>
              </c:extLst>
            </c:dLbl>
            <c:dLbl>
              <c:idx val="3"/>
              <c:layout>
                <c:manualLayout>
                  <c:x val="0.00176020833046648"/>
                  <c:y val="0.0438046469085167"/>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B0-49EC-839A-8FAE36B5F281}"/>
                </c:ext>
              </c:extLst>
            </c:dLbl>
            <c:dLbl>
              <c:idx val="4"/>
              <c:layout>
                <c:manualLayout>
                  <c:x val="-0.00732394392188778"/>
                  <c:y val="-0.0383689339160705"/>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4B0-49EC-839A-8FAE36B5F281}"/>
                </c:ext>
              </c:extLst>
            </c:dLbl>
            <c:dLbl>
              <c:idx val="5"/>
              <c:layout>
                <c:manualLayout>
                  <c:x val="-0.0102535214906429"/>
                  <c:y val="-0.0262524284688903"/>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4B0-49EC-839A-8FAE36B5F281}"/>
                </c:ext>
              </c:extLst>
            </c:dLbl>
            <c:dLbl>
              <c:idx val="6"/>
              <c:layout>
                <c:manualLayout>
                  <c:x val="-0.0161126766281531"/>
                  <c:y val="-0.0262524284688903"/>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4B0-49EC-839A-8FAE36B5F281}"/>
                </c:ext>
              </c:extLst>
            </c:dLbl>
            <c:dLbl>
              <c:idx val="7"/>
              <c:layout>
                <c:manualLayout>
                  <c:x val="-0.00585915513751017"/>
                  <c:y val="-0.0222135933198303"/>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4B0-49EC-839A-8FAE36B5F281}"/>
                </c:ext>
              </c:extLst>
            </c:dLbl>
            <c:dLbl>
              <c:idx val="8"/>
              <c:layout>
                <c:manualLayout>
                  <c:x val="0.0820281719251431"/>
                  <c:y val="-0.0242330108943603"/>
                </c:manualLayout>
              </c:layout>
              <c:dLblPos val="outEnd"/>
              <c:showLegendKey val="1"/>
              <c:showVal val="1"/>
              <c:showCatName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4B0-49EC-839A-8FAE36B5F281}"/>
                </c:ext>
              </c:extLst>
            </c:dLbl>
            <c:spPr>
              <a:ln>
                <a:solidFill>
                  <a:schemeClr val="tx1"/>
                </a:solidFill>
              </a:ln>
            </c:spPr>
            <c:txPr>
              <a:bodyPr/>
              <a:lstStyle/>
              <a:p>
                <a:pPr>
                  <a:defRPr sz="1200" b="1">
                    <a:latin typeface="Arial Narrow" pitchFamily="34" charset="0"/>
                  </a:defRPr>
                </a:pPr>
                <a:endParaRPr lang="en-US"/>
              </a:p>
            </c:txPr>
            <c:dLblPos val="outEnd"/>
            <c:showLegendKey val="1"/>
            <c:showVal val="1"/>
            <c:showCatName val="1"/>
            <c:separator>
</c:separator>
            <c:showLeaderLines val="1"/>
            <c:extLst xmlns:c16r2="http://schemas.microsoft.com/office/drawing/2015/06/chart">
              <c:ext xmlns:c15="http://schemas.microsoft.com/office/drawing/2012/chart" uri="{CE6537A1-D6FC-4f65-9D91-7224C49458BB}"/>
            </c:extLst>
          </c:dLbls>
          <c:cat>
            <c:strRef>
              <c:f>Sheet1!$C$5:$C$13</c:f>
              <c:strCache>
                <c:ptCount val="9"/>
                <c:pt idx="0">
                  <c:v>KAYES </c:v>
                </c:pt>
                <c:pt idx="1">
                  <c:v>SIKASSO </c:v>
                </c:pt>
                <c:pt idx="2">
                  <c:v>SEGOU </c:v>
                </c:pt>
                <c:pt idx="3">
                  <c:v>KOULIKORO </c:v>
                </c:pt>
                <c:pt idx="4">
                  <c:v>MOPTI </c:v>
                </c:pt>
                <c:pt idx="5">
                  <c:v>TOMBOUCTOU </c:v>
                </c:pt>
                <c:pt idx="6">
                  <c:v>GAO </c:v>
                </c:pt>
                <c:pt idx="7">
                  <c:v>KIDAL  </c:v>
                </c:pt>
                <c:pt idx="8">
                  <c:v>BAMAKO  </c:v>
                </c:pt>
              </c:strCache>
            </c:strRef>
          </c:cat>
          <c:val>
            <c:numRef>
              <c:f>Sheet1!$D$5:$D$13</c:f>
              <c:numCache>
                <c:formatCode>0%</c:formatCode>
                <c:ptCount val="9"/>
                <c:pt idx="0">
                  <c:v>0.27</c:v>
                </c:pt>
                <c:pt idx="1">
                  <c:v>0.13</c:v>
                </c:pt>
                <c:pt idx="2">
                  <c:v>0.15</c:v>
                </c:pt>
                <c:pt idx="3">
                  <c:v>0.19</c:v>
                </c:pt>
                <c:pt idx="4">
                  <c:v>0.16</c:v>
                </c:pt>
                <c:pt idx="5">
                  <c:v>0.05</c:v>
                </c:pt>
                <c:pt idx="6">
                  <c:v>0.04</c:v>
                </c:pt>
                <c:pt idx="7">
                  <c:v>0.01</c:v>
                </c:pt>
                <c:pt idx="8">
                  <c:v>0.0</c:v>
                </c:pt>
              </c:numCache>
            </c:numRef>
          </c:val>
          <c:extLst xmlns:c16r2="http://schemas.microsoft.com/office/drawing/2015/06/chart">
            <c:ext xmlns:c16="http://schemas.microsoft.com/office/drawing/2014/chart" uri="{C3380CC4-5D6E-409C-BE32-E72D297353CC}">
              <c16:uniqueId val="{00000009-44B0-49EC-839A-8FAE36B5F281}"/>
            </c:ext>
          </c:extLst>
        </c:ser>
        <c:dLbls/>
      </c:pie3DChart>
    </c:plotArea>
    <c:plotVisOnly val="1"/>
    <c:dispBlanksAs val="zero"/>
  </c:chart>
  <c:spPr>
    <a:ln w="28575">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sz="1400">
                <a:latin typeface="Arial Narrow" pitchFamily="34" charset="0"/>
              </a:defRPr>
            </a:pPr>
            <a:r>
              <a:rPr lang="en-US" sz="1400" dirty="0">
                <a:latin typeface="Arial Narrow" pitchFamily="34" charset="0"/>
              </a:rPr>
              <a:t>Situation des</a:t>
            </a:r>
            <a:r>
              <a:rPr lang="en-US" sz="1400" baseline="0" dirty="0">
                <a:latin typeface="Arial Narrow" pitchFamily="34" charset="0"/>
              </a:rPr>
              <a:t> m</a:t>
            </a:r>
            <a:r>
              <a:rPr lang="en-US" sz="1400" dirty="0">
                <a:latin typeface="Arial Narrow" pitchFamily="34" charset="0"/>
              </a:rPr>
              <a:t>ontants planifiés  et mobilisés par année (2014-2015) et par région</a:t>
            </a:r>
          </a:p>
        </c:rich>
      </c:tx>
      <c:layout>
        <c:manualLayout>
          <c:xMode val="edge"/>
          <c:yMode val="edge"/>
          <c:x val="0.166357424153345"/>
          <c:y val="0.0428872786110302"/>
        </c:manualLayout>
      </c:layout>
      <c:spPr>
        <a:ln>
          <a:solidFill>
            <a:schemeClr val="tx1"/>
          </a:solidFill>
        </a:ln>
      </c:spPr>
    </c:title>
    <c:view3D>
      <c:rAngAx val="1"/>
    </c:view3D>
    <c:floor>
      <c:spPr>
        <a:solidFill>
          <a:schemeClr val="tx1"/>
        </a:solidFill>
      </c:spPr>
    </c:floor>
    <c:plotArea>
      <c:layout>
        <c:manualLayout>
          <c:layoutTarget val="inner"/>
          <c:xMode val="edge"/>
          <c:yMode val="edge"/>
          <c:x val="0.105636876322923"/>
          <c:y val="0.0385350236310172"/>
          <c:w val="0.873856080695791"/>
          <c:h val="0.750012688530058"/>
        </c:manualLayout>
      </c:layout>
      <c:bar3DChart>
        <c:barDir val="col"/>
        <c:grouping val="clustered"/>
        <c:ser>
          <c:idx val="0"/>
          <c:order val="0"/>
          <c:tx>
            <c:strRef>
              <c:f>Sheet1!$H$10</c:f>
              <c:strCache>
                <c:ptCount val="1"/>
                <c:pt idx="0">
                  <c:v>MONTANTS PREVUS</c:v>
                </c:pt>
              </c:strCache>
            </c:strRef>
          </c:tx>
          <c:spPr>
            <a:solidFill>
              <a:srgbClr val="FF0000"/>
            </a:solidFill>
          </c:spPr>
          <c:dLbls>
            <c:spPr>
              <a:solidFill>
                <a:schemeClr val="bg1"/>
              </a:solidFill>
            </c:spPr>
            <c:txPr>
              <a:bodyPr rot="-5400000" vert="horz"/>
              <a:lstStyle/>
              <a:p>
                <a:pPr>
                  <a:defRPr sz="1200" b="1">
                    <a:solidFill>
                      <a:schemeClr val="tx1"/>
                    </a:solidFill>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multiLvlStrRef>
              <c:f>Sheet1!$I$8:$P$9</c:f>
              <c:multiLvlStrCache>
                <c:ptCount val="8"/>
                <c:lvl>
                  <c:pt idx="0">
                    <c:v>KAYES</c:v>
                  </c:pt>
                  <c:pt idx="1">
                    <c:v>SIKASSO</c:v>
                  </c:pt>
                  <c:pt idx="2">
                    <c:v>SEGOU</c:v>
                  </c:pt>
                  <c:pt idx="3">
                    <c:v>TOTAL</c:v>
                  </c:pt>
                  <c:pt idx="4">
                    <c:v>KAYES</c:v>
                  </c:pt>
                  <c:pt idx="5">
                    <c:v>SIKASSO</c:v>
                  </c:pt>
                  <c:pt idx="6">
                    <c:v>SEGOU</c:v>
                  </c:pt>
                  <c:pt idx="7">
                    <c:v>TOTAL</c:v>
                  </c:pt>
                </c:lvl>
                <c:lvl>
                  <c:pt idx="0">
                    <c:v>2014</c:v>
                  </c:pt>
                  <c:pt idx="4">
                    <c:v>2015</c:v>
                  </c:pt>
                </c:lvl>
              </c:multiLvlStrCache>
            </c:multiLvlStrRef>
          </c:cat>
          <c:val>
            <c:numRef>
              <c:f>Sheet1!$I$10:$P$10</c:f>
              <c:numCache>
                <c:formatCode>General</c:formatCode>
                <c:ptCount val="8"/>
                <c:pt idx="0">
                  <c:v>1.21988664E8</c:v>
                </c:pt>
                <c:pt idx="1">
                  <c:v>5.4593665E7</c:v>
                </c:pt>
                <c:pt idx="3">
                  <c:v>1.76582329E8</c:v>
                </c:pt>
                <c:pt idx="4">
                  <c:v>1.31615016E8</c:v>
                </c:pt>
                <c:pt idx="5">
                  <c:v>6.0861371E7</c:v>
                </c:pt>
                <c:pt idx="6">
                  <c:v>7.1328388E7</c:v>
                </c:pt>
                <c:pt idx="7">
                  <c:v>2.63804775E8</c:v>
                </c:pt>
              </c:numCache>
            </c:numRef>
          </c:val>
          <c:extLst xmlns:c16r2="http://schemas.microsoft.com/office/drawing/2015/06/chart">
            <c:ext xmlns:c16="http://schemas.microsoft.com/office/drawing/2014/chart" uri="{C3380CC4-5D6E-409C-BE32-E72D297353CC}">
              <c16:uniqueId val="{00000000-A644-4133-982C-BE39D190B642}"/>
            </c:ext>
          </c:extLst>
        </c:ser>
        <c:ser>
          <c:idx val="1"/>
          <c:order val="1"/>
          <c:tx>
            <c:strRef>
              <c:f>Sheet1!$H$11</c:f>
              <c:strCache>
                <c:ptCount val="1"/>
                <c:pt idx="0">
                  <c:v>MONTANTS MOBILISES</c:v>
                </c:pt>
              </c:strCache>
            </c:strRef>
          </c:tx>
          <c:spPr>
            <a:solidFill>
              <a:srgbClr val="92D050"/>
            </a:solidFill>
          </c:spPr>
          <c:dLbls>
            <c:spPr>
              <a:solidFill>
                <a:schemeClr val="bg1"/>
              </a:solidFill>
            </c:spPr>
            <c:txPr>
              <a:bodyPr rot="-5400000" vert="horz"/>
              <a:lstStyle/>
              <a:p>
                <a:pPr>
                  <a:defRPr sz="1200" b="1">
                    <a:solidFill>
                      <a:schemeClr val="tx1"/>
                    </a:solidFill>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multiLvlStrRef>
              <c:f>Sheet1!$I$8:$P$9</c:f>
              <c:multiLvlStrCache>
                <c:ptCount val="8"/>
                <c:lvl>
                  <c:pt idx="0">
                    <c:v>KAYES</c:v>
                  </c:pt>
                  <c:pt idx="1">
                    <c:v>SIKASSO</c:v>
                  </c:pt>
                  <c:pt idx="2">
                    <c:v>SEGOU</c:v>
                  </c:pt>
                  <c:pt idx="3">
                    <c:v>TOTAL</c:v>
                  </c:pt>
                  <c:pt idx="4">
                    <c:v>KAYES</c:v>
                  </c:pt>
                  <c:pt idx="5">
                    <c:v>SIKASSO</c:v>
                  </c:pt>
                  <c:pt idx="6">
                    <c:v>SEGOU</c:v>
                  </c:pt>
                  <c:pt idx="7">
                    <c:v>TOTAL</c:v>
                  </c:pt>
                </c:lvl>
                <c:lvl>
                  <c:pt idx="0">
                    <c:v>2014</c:v>
                  </c:pt>
                  <c:pt idx="4">
                    <c:v>2015</c:v>
                  </c:pt>
                </c:lvl>
              </c:multiLvlStrCache>
            </c:multiLvlStrRef>
          </c:cat>
          <c:val>
            <c:numRef>
              <c:f>Sheet1!$I$11:$P$11</c:f>
              <c:numCache>
                <c:formatCode>General</c:formatCode>
                <c:ptCount val="8"/>
                <c:pt idx="0">
                  <c:v>2.6741412E7</c:v>
                </c:pt>
                <c:pt idx="1">
                  <c:v>2.203737E7</c:v>
                </c:pt>
                <c:pt idx="3">
                  <c:v>4.8778782E7</c:v>
                </c:pt>
                <c:pt idx="4">
                  <c:v>4.1117117E7</c:v>
                </c:pt>
                <c:pt idx="5">
                  <c:v>2.9722433E7</c:v>
                </c:pt>
                <c:pt idx="6">
                  <c:v>4.2782138E7</c:v>
                </c:pt>
                <c:pt idx="7">
                  <c:v>1.13621688E8</c:v>
                </c:pt>
              </c:numCache>
            </c:numRef>
          </c:val>
          <c:extLst xmlns:c16r2="http://schemas.microsoft.com/office/drawing/2015/06/chart">
            <c:ext xmlns:c16="http://schemas.microsoft.com/office/drawing/2014/chart" uri="{C3380CC4-5D6E-409C-BE32-E72D297353CC}">
              <c16:uniqueId val="{00000001-A644-4133-982C-BE39D190B642}"/>
            </c:ext>
          </c:extLst>
        </c:ser>
        <c:dLbls/>
        <c:shape val="cylinder"/>
        <c:axId val="509285768"/>
        <c:axId val="509159576"/>
        <c:axId val="0"/>
      </c:bar3DChart>
      <c:catAx>
        <c:axId val="509285768"/>
        <c:scaling>
          <c:orientation val="minMax"/>
        </c:scaling>
        <c:axPos val="b"/>
        <c:numFmt formatCode="General" sourceLinked="0"/>
        <c:majorTickMark val="none"/>
        <c:tickLblPos val="nextTo"/>
        <c:txPr>
          <a:bodyPr/>
          <a:lstStyle/>
          <a:p>
            <a:pPr>
              <a:defRPr sz="1300" b="1">
                <a:latin typeface="Arial Narrow" pitchFamily="34" charset="0"/>
              </a:defRPr>
            </a:pPr>
            <a:endParaRPr lang="en-US"/>
          </a:p>
        </c:txPr>
        <c:crossAx val="509159576"/>
        <c:crosses val="autoZero"/>
        <c:auto val="1"/>
        <c:lblAlgn val="ctr"/>
        <c:lblOffset val="100"/>
      </c:catAx>
      <c:valAx>
        <c:axId val="509159576"/>
        <c:scaling>
          <c:orientation val="minMax"/>
        </c:scaling>
        <c:axPos val="l"/>
        <c:numFmt formatCode="General" sourceLinked="1"/>
        <c:majorTickMark val="none"/>
        <c:tickLblPos val="nextTo"/>
        <c:txPr>
          <a:bodyPr/>
          <a:lstStyle/>
          <a:p>
            <a:pPr>
              <a:defRPr sz="1200">
                <a:latin typeface="Arial Narrow" pitchFamily="34" charset="0"/>
              </a:defRPr>
            </a:pPr>
            <a:endParaRPr lang="en-US"/>
          </a:p>
        </c:txPr>
        <c:crossAx val="509285768"/>
        <c:crosses val="autoZero"/>
        <c:crossBetween val="between"/>
      </c:valAx>
    </c:plotArea>
    <c:legend>
      <c:legendPos val="b"/>
      <c:layout/>
      <c:txPr>
        <a:bodyPr/>
        <a:lstStyle/>
        <a:p>
          <a:pPr>
            <a:defRPr sz="1400" b="1">
              <a:latin typeface="Arial Narrow" pitchFamily="34" charset="0"/>
            </a:defRPr>
          </a:pPr>
          <a:endParaRPr lang="en-US"/>
        </a:p>
      </c:txPr>
    </c:legend>
    <c:plotVisOnly val="1"/>
    <c:dispBlanksAs val="gap"/>
  </c:chart>
  <c:spPr>
    <a:ln w="28575">
      <a:solidFill>
        <a:schemeClr val="tx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Arial Narrow" pitchFamily="34" charset="0"/>
              </a:defRPr>
            </a:pPr>
            <a:r>
              <a:rPr lang="en-US" dirty="0" err="1">
                <a:latin typeface="Arial Narrow" pitchFamily="34" charset="0"/>
              </a:rPr>
              <a:t>Montant</a:t>
            </a:r>
            <a:r>
              <a:rPr lang="en-US" dirty="0">
                <a:latin typeface="Arial Narrow" pitchFamily="34" charset="0"/>
              </a:rPr>
              <a:t> </a:t>
            </a:r>
            <a:r>
              <a:rPr lang="en-US" dirty="0" err="1">
                <a:latin typeface="Arial Narrow" pitchFamily="34" charset="0"/>
              </a:rPr>
              <a:t>mobilisé</a:t>
            </a:r>
            <a:r>
              <a:rPr lang="en-US" dirty="0">
                <a:latin typeface="Arial Narrow" pitchFamily="34" charset="0"/>
              </a:rPr>
              <a:t> par l'ensemble des acteurs par année</a:t>
            </a:r>
          </a:p>
        </c:rich>
      </c:tx>
      <c:layout>
        <c:manualLayout>
          <c:xMode val="edge"/>
          <c:yMode val="edge"/>
          <c:x val="0.191259086303971"/>
          <c:y val="0.0302912636179504"/>
        </c:manualLayout>
      </c:layout>
      <c:spPr>
        <a:ln w="19050">
          <a:solidFill>
            <a:schemeClr val="tx1"/>
          </a:solidFill>
        </a:ln>
      </c:spPr>
    </c:title>
    <c:plotArea>
      <c:layout>
        <c:manualLayout>
          <c:layoutTarget val="inner"/>
          <c:xMode val="edge"/>
          <c:yMode val="edge"/>
          <c:x val="0.104415104071513"/>
          <c:y val="0.08744078097715"/>
          <c:w val="0.864824331456559"/>
          <c:h val="0.750863723826292"/>
        </c:manualLayout>
      </c:layout>
      <c:lineChart>
        <c:grouping val="standard"/>
        <c:ser>
          <c:idx val="0"/>
          <c:order val="0"/>
          <c:tx>
            <c:strRef>
              <c:f>Sheet1!$S$10</c:f>
              <c:strCache>
                <c:ptCount val="1"/>
                <c:pt idx="0">
                  <c:v>Montant mobilisé par l'ensemble des acteurs en 2014</c:v>
                </c:pt>
              </c:strCache>
            </c:strRef>
          </c:tx>
          <c:spPr>
            <a:ln w="76200">
              <a:solidFill>
                <a:srgbClr val="FF0000"/>
              </a:solidFill>
            </a:ln>
          </c:spPr>
          <c:dLbls>
            <c:dLbl>
              <c:idx val="0"/>
              <c:layout>
                <c:manualLayout>
                  <c:x val="-0.00292957756875512"/>
                  <c:y val="-0.022535053541946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CBE-4772-85C3-65A60A7AA875}"/>
                </c:ext>
              </c:extLst>
            </c:dLbl>
            <c:dLbl>
              <c:idx val="1"/>
              <c:layout>
                <c:manualLayout>
                  <c:x val="0.0"/>
                  <c:y val="-0.012519474189970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CBE-4772-85C3-65A60A7AA875}"/>
                </c:ext>
              </c:extLst>
            </c:dLbl>
            <c:spPr>
              <a:ln>
                <a:solidFill>
                  <a:schemeClr val="tx1"/>
                </a:solidFill>
              </a:ln>
            </c:spPr>
            <c:txPr>
              <a:bodyPr/>
              <a:lstStyle/>
              <a:p>
                <a:pPr>
                  <a:defRPr sz="1400">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Sheet1!$T$9:$W$9</c:f>
              <c:strCache>
                <c:ptCount val="4"/>
                <c:pt idx="0">
                  <c:v>Kayes</c:v>
                </c:pt>
                <c:pt idx="1">
                  <c:v>Sikasso</c:v>
                </c:pt>
                <c:pt idx="2">
                  <c:v>Ségou</c:v>
                </c:pt>
                <c:pt idx="3">
                  <c:v>Total</c:v>
                </c:pt>
              </c:strCache>
            </c:strRef>
          </c:cat>
          <c:val>
            <c:numRef>
              <c:f>Sheet1!$T$10:$W$10</c:f>
              <c:numCache>
                <c:formatCode>#,##0</c:formatCode>
                <c:ptCount val="4"/>
                <c:pt idx="0">
                  <c:v>2.6741412E7</c:v>
                </c:pt>
                <c:pt idx="1">
                  <c:v>2.203737E7</c:v>
                </c:pt>
                <c:pt idx="3">
                  <c:v>4.8778782E7</c:v>
                </c:pt>
              </c:numCache>
            </c:numRef>
          </c:val>
          <c:extLst xmlns:c16r2="http://schemas.microsoft.com/office/drawing/2015/06/chart">
            <c:ext xmlns:c16="http://schemas.microsoft.com/office/drawing/2014/chart" uri="{C3380CC4-5D6E-409C-BE32-E72D297353CC}">
              <c16:uniqueId val="{00000002-4CBE-4772-85C3-65A60A7AA875}"/>
            </c:ext>
          </c:extLst>
        </c:ser>
        <c:ser>
          <c:idx val="1"/>
          <c:order val="1"/>
          <c:tx>
            <c:strRef>
              <c:f>Sheet1!$S$11</c:f>
              <c:strCache>
                <c:ptCount val="1"/>
                <c:pt idx="0">
                  <c:v>Montant mobilisé par l'ensemble des acteurs en 2015</c:v>
                </c:pt>
              </c:strCache>
            </c:strRef>
          </c:tx>
          <c:spPr>
            <a:ln w="76200">
              <a:solidFill>
                <a:srgbClr val="00B050"/>
              </a:solidFill>
            </a:ln>
          </c:spPr>
          <c:dLbls>
            <c:dLbl>
              <c:idx val="0"/>
              <c:layout>
                <c:manualLayout>
                  <c:x val="-0.00292957756875512"/>
                  <c:y val="-0.015023369027964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CBE-4772-85C3-65A60A7AA875}"/>
                </c:ext>
              </c:extLst>
            </c:dLbl>
            <c:dLbl>
              <c:idx val="1"/>
              <c:layout>
                <c:manualLayout>
                  <c:x val="0.0"/>
                  <c:y val="-0.022535053541946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CBE-4772-85C3-65A60A7AA875}"/>
                </c:ext>
              </c:extLst>
            </c:dLbl>
            <c:spPr>
              <a:ln>
                <a:solidFill>
                  <a:sysClr val="windowText" lastClr="000000"/>
                </a:solidFill>
              </a:ln>
            </c:spPr>
            <c:txPr>
              <a:bodyPr/>
              <a:lstStyle/>
              <a:p>
                <a:pPr>
                  <a:defRPr sz="1400">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Sheet1!$T$9:$W$9</c:f>
              <c:strCache>
                <c:ptCount val="4"/>
                <c:pt idx="0">
                  <c:v>Kayes</c:v>
                </c:pt>
                <c:pt idx="1">
                  <c:v>Sikasso</c:v>
                </c:pt>
                <c:pt idx="2">
                  <c:v>Ségou</c:v>
                </c:pt>
                <c:pt idx="3">
                  <c:v>Total</c:v>
                </c:pt>
              </c:strCache>
            </c:strRef>
          </c:cat>
          <c:val>
            <c:numRef>
              <c:f>Sheet1!$T$11:$W$11</c:f>
              <c:numCache>
                <c:formatCode>#,##0</c:formatCode>
                <c:ptCount val="4"/>
                <c:pt idx="0">
                  <c:v>4.1117117E7</c:v>
                </c:pt>
                <c:pt idx="1">
                  <c:v>2.9722433E7</c:v>
                </c:pt>
                <c:pt idx="2">
                  <c:v>4.2782138E7</c:v>
                </c:pt>
                <c:pt idx="3">
                  <c:v>1.13621688E8</c:v>
                </c:pt>
              </c:numCache>
            </c:numRef>
          </c:val>
          <c:extLst xmlns:c16r2="http://schemas.microsoft.com/office/drawing/2015/06/chart">
            <c:ext xmlns:c16="http://schemas.microsoft.com/office/drawing/2014/chart" uri="{C3380CC4-5D6E-409C-BE32-E72D297353CC}">
              <c16:uniqueId val="{00000005-4CBE-4772-85C3-65A60A7AA875}"/>
            </c:ext>
          </c:extLst>
        </c:ser>
        <c:dLbls/>
        <c:marker val="1"/>
        <c:axId val="508881464"/>
        <c:axId val="749016664"/>
      </c:lineChart>
      <c:catAx>
        <c:axId val="508881464"/>
        <c:scaling>
          <c:orientation val="minMax"/>
        </c:scaling>
        <c:axPos val="b"/>
        <c:numFmt formatCode="General" sourceLinked="0"/>
        <c:majorTickMark val="none"/>
        <c:tickLblPos val="nextTo"/>
        <c:txPr>
          <a:bodyPr/>
          <a:lstStyle/>
          <a:p>
            <a:pPr>
              <a:defRPr sz="1800" b="1">
                <a:latin typeface="Arial Narrow" pitchFamily="34" charset="0"/>
              </a:defRPr>
            </a:pPr>
            <a:endParaRPr lang="en-US"/>
          </a:p>
        </c:txPr>
        <c:crossAx val="749016664"/>
        <c:crosses val="autoZero"/>
        <c:auto val="1"/>
        <c:lblAlgn val="ctr"/>
        <c:lblOffset val="100"/>
      </c:catAx>
      <c:valAx>
        <c:axId val="749016664"/>
        <c:scaling>
          <c:orientation val="minMax"/>
        </c:scaling>
        <c:axPos val="l"/>
        <c:numFmt formatCode="#,##0" sourceLinked="1"/>
        <c:majorTickMark val="none"/>
        <c:tickLblPos val="nextTo"/>
        <c:txPr>
          <a:bodyPr/>
          <a:lstStyle/>
          <a:p>
            <a:pPr>
              <a:defRPr sz="1100">
                <a:latin typeface="Arial Narrow" pitchFamily="34" charset="0"/>
              </a:defRPr>
            </a:pPr>
            <a:endParaRPr lang="en-US"/>
          </a:p>
        </c:txPr>
        <c:crossAx val="508881464"/>
        <c:crosses val="autoZero"/>
        <c:crossBetween val="between"/>
      </c:valAx>
      <c:spPr>
        <a:noFill/>
        <a:ln w="25400">
          <a:noFill/>
        </a:ln>
      </c:spPr>
    </c:plotArea>
    <c:legend>
      <c:legendPos val="b"/>
      <c:layout/>
      <c:txPr>
        <a:bodyPr/>
        <a:lstStyle/>
        <a:p>
          <a:pPr>
            <a:defRPr sz="1200" b="1">
              <a:latin typeface="Arial Narrow" pitchFamily="34" charset="0"/>
            </a:defRPr>
          </a:pPr>
          <a:endParaRPr lang="en-US"/>
        </a:p>
      </c:txPr>
    </c:legend>
    <c:plotVisOnly val="1"/>
    <c:dispBlanksAs val="zero"/>
  </c:chart>
  <c:spPr>
    <a:ln w="28575">
      <a:solidFill>
        <a:sysClr val="windowText" lastClr="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Arial Narrow" pitchFamily="34" charset="0"/>
              </a:defRPr>
            </a:pPr>
            <a:r>
              <a:rPr lang="en-US" dirty="0" err="1">
                <a:latin typeface="Arial Narrow" pitchFamily="34" charset="0"/>
              </a:rPr>
              <a:t>Taux</a:t>
            </a:r>
            <a:r>
              <a:rPr lang="en-US" dirty="0">
                <a:latin typeface="Arial Narrow" pitchFamily="34" charset="0"/>
              </a:rPr>
              <a:t> de </a:t>
            </a:r>
            <a:r>
              <a:rPr lang="en-US" dirty="0" err="1">
                <a:latin typeface="Arial Narrow" pitchFamily="34" charset="0"/>
              </a:rPr>
              <a:t>mobilisation</a:t>
            </a:r>
            <a:r>
              <a:rPr lang="en-US" dirty="0">
                <a:latin typeface="Arial Narrow" pitchFamily="34" charset="0"/>
              </a:rPr>
              <a:t> 2014 - 2015</a:t>
            </a:r>
          </a:p>
        </c:rich>
      </c:tx>
      <c:layout/>
      <c:spPr>
        <a:ln>
          <a:solidFill>
            <a:sysClr val="windowText" lastClr="000000"/>
          </a:solidFill>
        </a:ln>
      </c:spPr>
    </c:title>
    <c:plotArea>
      <c:layout>
        <c:manualLayout>
          <c:layoutTarget val="inner"/>
          <c:xMode val="edge"/>
          <c:yMode val="edge"/>
          <c:x val="0.122238930810298"/>
          <c:y val="0.104827966293854"/>
          <c:w val="0.86164839256155"/>
          <c:h val="0.753818368813069"/>
        </c:manualLayout>
      </c:layout>
      <c:lineChart>
        <c:grouping val="standard"/>
        <c:ser>
          <c:idx val="0"/>
          <c:order val="0"/>
          <c:tx>
            <c:strRef>
              <c:f>Sheet2!$N$10</c:f>
              <c:strCache>
                <c:ptCount val="1"/>
                <c:pt idx="0">
                  <c:v>Taux de mobilisation 2014</c:v>
                </c:pt>
              </c:strCache>
            </c:strRef>
          </c:tx>
          <c:spPr>
            <a:ln w="76200">
              <a:solidFill>
                <a:srgbClr val="FF0000"/>
              </a:solidFill>
            </a:ln>
          </c:spPr>
          <c:dLbls>
            <c:spPr>
              <a:noFill/>
              <a:ln>
                <a:noFill/>
              </a:ln>
              <a:effectLst/>
            </c:spPr>
            <c:txPr>
              <a:bodyPr/>
              <a:lstStyle/>
              <a:p>
                <a:pPr>
                  <a:defRPr sz="1400" b="1">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Sheet2!$M$11:$M$14</c:f>
              <c:strCache>
                <c:ptCount val="4"/>
                <c:pt idx="0">
                  <c:v>Kayes</c:v>
                </c:pt>
                <c:pt idx="1">
                  <c:v>Sikasso</c:v>
                </c:pt>
                <c:pt idx="2">
                  <c:v>Ségou</c:v>
                </c:pt>
                <c:pt idx="3">
                  <c:v>Total</c:v>
                </c:pt>
              </c:strCache>
            </c:strRef>
          </c:cat>
          <c:val>
            <c:numRef>
              <c:f>Sheet2!$N$11:$N$14</c:f>
              <c:numCache>
                <c:formatCode>0.00%</c:formatCode>
                <c:ptCount val="4"/>
                <c:pt idx="0">
                  <c:v>0.2676</c:v>
                </c:pt>
                <c:pt idx="1">
                  <c:v>0.4483</c:v>
                </c:pt>
                <c:pt idx="2">
                  <c:v>0.5998</c:v>
                </c:pt>
                <c:pt idx="3">
                  <c:v>0.3688</c:v>
                </c:pt>
              </c:numCache>
            </c:numRef>
          </c:val>
          <c:extLst xmlns:c16r2="http://schemas.microsoft.com/office/drawing/2015/06/chart">
            <c:ext xmlns:c16="http://schemas.microsoft.com/office/drawing/2014/chart" uri="{C3380CC4-5D6E-409C-BE32-E72D297353CC}">
              <c16:uniqueId val="{00000000-C291-4BF8-8C02-64F4D6DF1D16}"/>
            </c:ext>
          </c:extLst>
        </c:ser>
        <c:ser>
          <c:idx val="1"/>
          <c:order val="1"/>
          <c:tx>
            <c:strRef>
              <c:f>Sheet2!$O$10</c:f>
              <c:strCache>
                <c:ptCount val="1"/>
                <c:pt idx="0">
                  <c:v>Taux de mobilisation 2015</c:v>
                </c:pt>
              </c:strCache>
            </c:strRef>
          </c:tx>
          <c:spPr>
            <a:ln w="76200">
              <a:solidFill>
                <a:srgbClr val="00B050"/>
              </a:solidFill>
            </a:ln>
          </c:spPr>
          <c:dLbls>
            <c:spPr>
              <a:noFill/>
              <a:ln>
                <a:noFill/>
              </a:ln>
              <a:effectLst/>
            </c:spPr>
            <c:txPr>
              <a:bodyPr/>
              <a:lstStyle/>
              <a:p>
                <a:pPr>
                  <a:defRPr sz="1400" b="1">
                    <a:latin typeface="Arial Narrow" pitchFamily="34" charset="0"/>
                  </a:defRPr>
                </a:pPr>
                <a:endParaRPr lang="en-US"/>
              </a:p>
            </c:txPr>
            <c:dLblPos val="l"/>
            <c:showVal val="1"/>
            <c:extLst xmlns:c16r2="http://schemas.microsoft.com/office/drawing/2015/06/chart">
              <c:ext xmlns:c15="http://schemas.microsoft.com/office/drawing/2012/chart" uri="{CE6537A1-D6FC-4f65-9D91-7224C49458BB}">
                <c15:showLeaderLines val="0"/>
              </c:ext>
            </c:extLst>
          </c:dLbls>
          <c:cat>
            <c:strRef>
              <c:f>Sheet2!$M$11:$M$14</c:f>
              <c:strCache>
                <c:ptCount val="4"/>
                <c:pt idx="0">
                  <c:v>Kayes</c:v>
                </c:pt>
                <c:pt idx="1">
                  <c:v>Sikasso</c:v>
                </c:pt>
                <c:pt idx="2">
                  <c:v>Ségou</c:v>
                </c:pt>
                <c:pt idx="3">
                  <c:v>Total</c:v>
                </c:pt>
              </c:strCache>
            </c:strRef>
          </c:cat>
          <c:val>
            <c:numRef>
              <c:f>Sheet2!$O$11:$O$14</c:f>
              <c:numCache>
                <c:formatCode>0.00%</c:formatCode>
                <c:ptCount val="4"/>
                <c:pt idx="0">
                  <c:v>0.3124</c:v>
                </c:pt>
                <c:pt idx="1">
                  <c:v>0.4854</c:v>
                </c:pt>
                <c:pt idx="2">
                  <c:v>0.5998</c:v>
                </c:pt>
                <c:pt idx="3">
                  <c:v>0.4307</c:v>
                </c:pt>
              </c:numCache>
            </c:numRef>
          </c:val>
          <c:extLst xmlns:c16r2="http://schemas.microsoft.com/office/drawing/2015/06/chart">
            <c:ext xmlns:c16="http://schemas.microsoft.com/office/drawing/2014/chart" uri="{C3380CC4-5D6E-409C-BE32-E72D297353CC}">
              <c16:uniqueId val="{00000001-C291-4BF8-8C02-64F4D6DF1D16}"/>
            </c:ext>
          </c:extLst>
        </c:ser>
        <c:dLbls/>
        <c:marker val="1"/>
        <c:axId val="509177704"/>
        <c:axId val="79657864"/>
      </c:lineChart>
      <c:catAx>
        <c:axId val="509177704"/>
        <c:scaling>
          <c:orientation val="minMax"/>
        </c:scaling>
        <c:axPos val="b"/>
        <c:numFmt formatCode="General" sourceLinked="0"/>
        <c:majorTickMark val="none"/>
        <c:tickLblPos val="nextTo"/>
        <c:txPr>
          <a:bodyPr/>
          <a:lstStyle/>
          <a:p>
            <a:pPr>
              <a:defRPr sz="1400" b="1">
                <a:latin typeface="Arial Narrow" pitchFamily="34" charset="0"/>
              </a:defRPr>
            </a:pPr>
            <a:endParaRPr lang="en-US"/>
          </a:p>
        </c:txPr>
        <c:crossAx val="79657864"/>
        <c:crosses val="autoZero"/>
        <c:auto val="1"/>
        <c:lblAlgn val="ctr"/>
        <c:lblOffset val="100"/>
      </c:catAx>
      <c:valAx>
        <c:axId val="79657864"/>
        <c:scaling>
          <c:orientation val="minMax"/>
        </c:scaling>
        <c:axPos val="l"/>
        <c:numFmt formatCode="0.00%" sourceLinked="1"/>
        <c:majorTickMark val="none"/>
        <c:tickLblPos val="nextTo"/>
        <c:txPr>
          <a:bodyPr/>
          <a:lstStyle/>
          <a:p>
            <a:pPr>
              <a:defRPr sz="1300" b="1">
                <a:latin typeface="Arial Narrow" pitchFamily="34" charset="0"/>
              </a:defRPr>
            </a:pPr>
            <a:endParaRPr lang="en-US"/>
          </a:p>
        </c:txPr>
        <c:crossAx val="509177704"/>
        <c:crosses val="autoZero"/>
        <c:crossBetween val="between"/>
      </c:valAx>
    </c:plotArea>
    <c:legend>
      <c:legendPos val="b"/>
      <c:layout/>
      <c:txPr>
        <a:bodyPr/>
        <a:lstStyle/>
        <a:p>
          <a:pPr>
            <a:defRPr sz="1400" b="1">
              <a:latin typeface="Arial Narrow" pitchFamily="34" charset="0"/>
            </a:defRPr>
          </a:pPr>
          <a:endParaRPr lang="en-US"/>
        </a:p>
      </c:txPr>
    </c:legend>
    <c:plotVisOnly val="1"/>
    <c:dispBlanksAs val="gap"/>
  </c:chart>
  <c:spPr>
    <a:ln w="28575">
      <a:solidFill>
        <a:sysClr val="windowText" lastClr="000000"/>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546649566395167"/>
          <c:y val="0.0318854494416682"/>
          <c:w val="0.928476923804678"/>
          <c:h val="0.801827109938923"/>
        </c:manualLayout>
      </c:layout>
      <c:lineChart>
        <c:grouping val="standard"/>
        <c:ser>
          <c:idx val="0"/>
          <c:order val="0"/>
          <c:tx>
            <c:strRef>
              <c:f>'Graph National'!$B$167</c:f>
              <c:strCache>
                <c:ptCount val="1"/>
                <c:pt idx="0">
                  <c:v>Budget  unitaire previsionnel par  habitant  en 2015/2016</c:v>
                </c:pt>
              </c:strCache>
            </c:strRef>
          </c:tx>
          <c:spPr>
            <a:ln w="76200" cap="rnd">
              <a:solidFill>
                <a:srgbClr val="FF0000"/>
              </a:solidFill>
              <a:round/>
            </a:ln>
            <a:effectLst/>
          </c:spPr>
          <c:dLbls>
            <c:spPr>
              <a:noFill/>
              <a:ln>
                <a:solidFill>
                  <a:schemeClr val="tx1"/>
                </a:solidFill>
              </a:ln>
              <a:effectLst>
                <a:innerShdw blurRad="63500" dist="50800" dir="18900000">
                  <a:prstClr val="black">
                    <a:alpha val="50000"/>
                  </a:prstClr>
                </a:inn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itchFamily="34" charset="0"/>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National'!$A$168:$A$171</c:f>
              <c:strCache>
                <c:ptCount val="4"/>
                <c:pt idx="0">
                  <c:v>KAYES</c:v>
                </c:pt>
                <c:pt idx="1">
                  <c:v>SIKASSO</c:v>
                </c:pt>
                <c:pt idx="2">
                  <c:v>SEGOU</c:v>
                </c:pt>
                <c:pt idx="3">
                  <c:v>Montant moyen par region  </c:v>
                </c:pt>
              </c:strCache>
            </c:strRef>
          </c:cat>
          <c:val>
            <c:numRef>
              <c:f>'Graph National'!$B$168:$B$171</c:f>
              <c:numCache>
                <c:formatCode>#,##0</c:formatCode>
                <c:ptCount val="4"/>
                <c:pt idx="0">
                  <c:v>53.83027239263804</c:v>
                </c:pt>
                <c:pt idx="1">
                  <c:v>18.77279141665374</c:v>
                </c:pt>
                <c:pt idx="2">
                  <c:v>24.87042817294282</c:v>
                </c:pt>
                <c:pt idx="3" formatCode="General">
                  <c:v>31.0</c:v>
                </c:pt>
              </c:numCache>
            </c:numRef>
          </c:val>
          <c:extLst xmlns:c16r2="http://schemas.microsoft.com/office/drawing/2015/06/chart">
            <c:ext xmlns:c16="http://schemas.microsoft.com/office/drawing/2014/chart" uri="{C3380CC4-5D6E-409C-BE32-E72D297353CC}">
              <c16:uniqueId val="{00000000-5194-4ED8-958B-F979DB4EE35B}"/>
            </c:ext>
          </c:extLst>
        </c:ser>
        <c:ser>
          <c:idx val="1"/>
          <c:order val="1"/>
          <c:tx>
            <c:strRef>
              <c:f>'Graph National'!$C$167</c:f>
              <c:strCache>
                <c:ptCount val="1"/>
                <c:pt idx="0">
                  <c:v>Montant mobilisé par habitant en 2015/2016</c:v>
                </c:pt>
              </c:strCache>
            </c:strRef>
          </c:tx>
          <c:spPr>
            <a:ln w="76200" cap="rnd">
              <a:solidFill>
                <a:srgbClr val="92D050"/>
              </a:solidFill>
              <a:round/>
            </a:ln>
            <a:effectLst/>
          </c:spPr>
          <c:dLbls>
            <c:spPr>
              <a:noFill/>
              <a:ln>
                <a:solidFill>
                  <a:schemeClr val="tx1"/>
                </a:solidFill>
              </a:ln>
              <a:effectLst>
                <a:innerShdw blurRad="63500" dist="50800" dir="18900000">
                  <a:prstClr val="black">
                    <a:alpha val="50000"/>
                  </a:prstClr>
                </a:inn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itchFamily="34" charset="0"/>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National'!$A$168:$A$171</c:f>
              <c:strCache>
                <c:ptCount val="4"/>
                <c:pt idx="0">
                  <c:v>KAYES</c:v>
                </c:pt>
                <c:pt idx="1">
                  <c:v>SIKASSO</c:v>
                </c:pt>
                <c:pt idx="2">
                  <c:v>SEGOU</c:v>
                </c:pt>
                <c:pt idx="3">
                  <c:v>Montant moyen par region  </c:v>
                </c:pt>
              </c:strCache>
            </c:strRef>
          </c:cat>
          <c:val>
            <c:numRef>
              <c:f>'Graph National'!$C$168:$C$171</c:f>
              <c:numCache>
                <c:formatCode>#,##0</c:formatCode>
                <c:ptCount val="4"/>
                <c:pt idx="0">
                  <c:v>16.81681676891621</c:v>
                </c:pt>
                <c:pt idx="1">
                  <c:v>9.167934043162875</c:v>
                </c:pt>
                <c:pt idx="2">
                  <c:v>14.91706345885635</c:v>
                </c:pt>
                <c:pt idx="3" formatCode="General">
                  <c:v>13.0</c:v>
                </c:pt>
              </c:numCache>
            </c:numRef>
          </c:val>
          <c:extLst xmlns:c16r2="http://schemas.microsoft.com/office/drawing/2015/06/chart">
            <c:ext xmlns:c16="http://schemas.microsoft.com/office/drawing/2014/chart" uri="{C3380CC4-5D6E-409C-BE32-E72D297353CC}">
              <c16:uniqueId val="{00000001-5194-4ED8-958B-F979DB4EE35B}"/>
            </c:ext>
          </c:extLst>
        </c:ser>
        <c:dLbls>
          <c:showVal val="1"/>
        </c:dLbls>
        <c:marker val="1"/>
        <c:axId val="508834728"/>
        <c:axId val="509391400"/>
      </c:lineChart>
      <c:catAx>
        <c:axId val="508834728"/>
        <c:scaling>
          <c:orientation val="minMax"/>
        </c:scaling>
        <c:axPos val="b"/>
        <c:numFmt formatCode="General" sourceLinked="1"/>
        <c:maj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itchFamily="34" charset="0"/>
                <a:ea typeface="+mn-ea"/>
                <a:cs typeface="+mn-cs"/>
              </a:defRPr>
            </a:pPr>
            <a:endParaRPr lang="en-US"/>
          </a:p>
        </c:txPr>
        <c:crossAx val="509391400"/>
        <c:crosses val="autoZero"/>
        <c:auto val="1"/>
        <c:lblAlgn val="ctr"/>
        <c:lblOffset val="100"/>
      </c:catAx>
      <c:valAx>
        <c:axId val="509391400"/>
        <c:scaling>
          <c:orientation val="minMax"/>
        </c:scaling>
        <c:axPos val="l"/>
        <c:numFmt formatCode="#,##0" sourceLinked="1"/>
        <c:majorTickMark val="none"/>
        <c:tickLblPos val="nextTo"/>
        <c:spPr>
          <a:noFill/>
          <a:ln>
            <a:solidFill>
              <a:schemeClr val="accent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08834728"/>
        <c:crosses val="autoZero"/>
        <c:crossBetween val="between"/>
      </c:valAx>
      <c:spPr>
        <a:noFill/>
        <a:ln>
          <a:noFill/>
        </a:ln>
        <a:effectLst/>
      </c:spPr>
    </c:plotArea>
    <c:legend>
      <c:legendPos val="b"/>
      <c:layout>
        <c:manualLayout>
          <c:xMode val="edge"/>
          <c:yMode val="edge"/>
          <c:x val="0.0246392820975218"/>
          <c:y val="0.887365044111296"/>
          <c:w val="0.95685154042425"/>
          <c:h val="0.097944043432661"/>
        </c:manualLayout>
      </c:layout>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Arial Narrow" pitchFamily="34" charset="0"/>
              <a:ea typeface="+mn-ea"/>
              <a:cs typeface="+mn-cs"/>
            </a:defRPr>
          </a:pPr>
          <a:endParaRPr lang="en-US"/>
        </a:p>
      </c:txPr>
    </c:legend>
    <c:plotVisOnly val="1"/>
    <c:dispBlanksAs val="gap"/>
  </c:chart>
  <c:spPr>
    <a:solidFill>
      <a:schemeClr val="bg1"/>
    </a:solidFill>
    <a:ln w="28575" cap="flat" cmpd="sng" algn="ctr">
      <a:solidFill>
        <a:schemeClr val="tx1"/>
      </a:solidFill>
      <a:round/>
    </a:ln>
    <a:effectLst/>
  </c:spPr>
  <c:txPr>
    <a:bodyPr/>
    <a:lstStyle/>
    <a:p>
      <a:pPr>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lineChart>
        <c:grouping val="standard"/>
        <c:ser>
          <c:idx val="0"/>
          <c:order val="0"/>
          <c:tx>
            <c:strRef>
              <c:f>'Graph National'!$B$194</c:f>
              <c:strCache>
                <c:ptCount val="1"/>
                <c:pt idx="0">
                  <c:v>Budget  previsionnel par evacuation en 2015/2016</c:v>
                </c:pt>
              </c:strCache>
            </c:strRef>
          </c:tx>
          <c:spPr>
            <a:ln w="76200" cap="rnd">
              <a:solidFill>
                <a:schemeClr val="accent1"/>
              </a:solidFill>
              <a:round/>
            </a:ln>
            <a:effectLst/>
          </c:spPr>
          <c:dLbls>
            <c:spPr>
              <a:noFill/>
              <a:ln cap="rnd">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itchFamily="34" charset="0"/>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National'!$A$195:$A$198</c:f>
              <c:strCache>
                <c:ptCount val="4"/>
                <c:pt idx="0">
                  <c:v>KAYES</c:v>
                </c:pt>
                <c:pt idx="1">
                  <c:v>SIKASSO</c:v>
                </c:pt>
                <c:pt idx="2">
                  <c:v>SEGOU</c:v>
                </c:pt>
                <c:pt idx="3">
                  <c:v>Montant moyen par region  </c:v>
                </c:pt>
              </c:strCache>
            </c:strRef>
          </c:cat>
          <c:val>
            <c:numRef>
              <c:f>'Graph National'!$B$195:$B$198</c:f>
              <c:numCache>
                <c:formatCode>#,##0</c:formatCode>
                <c:ptCount val="4"/>
                <c:pt idx="0">
                  <c:v>81344.26205191594</c:v>
                </c:pt>
                <c:pt idx="1">
                  <c:v>21445.16243833682</c:v>
                </c:pt>
                <c:pt idx="2">
                  <c:v>29744.94912427022</c:v>
                </c:pt>
                <c:pt idx="3">
                  <c:v>38489.17055733886</c:v>
                </c:pt>
              </c:numCache>
            </c:numRef>
          </c:val>
          <c:extLst xmlns:c16r2="http://schemas.microsoft.com/office/drawing/2015/06/chart">
            <c:ext xmlns:c16="http://schemas.microsoft.com/office/drawing/2014/chart" uri="{C3380CC4-5D6E-409C-BE32-E72D297353CC}">
              <c16:uniqueId val="{00000000-D63A-4670-94EE-35E539EA0082}"/>
            </c:ext>
          </c:extLst>
        </c:ser>
        <c:ser>
          <c:idx val="1"/>
          <c:order val="1"/>
          <c:tx>
            <c:strRef>
              <c:f>'Graph National'!$C$194</c:f>
              <c:strCache>
                <c:ptCount val="1"/>
                <c:pt idx="0">
                  <c:v>Montant mobilisé par evacuation  en 2015/2016</c:v>
                </c:pt>
              </c:strCache>
            </c:strRef>
          </c:tx>
          <c:spPr>
            <a:ln w="76200" cap="rnd">
              <a:solidFill>
                <a:srgbClr val="00B050"/>
              </a:solidFill>
              <a:round/>
            </a:ln>
            <a:effectLst/>
          </c:spPr>
          <c:dLbls>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itchFamily="34" charset="0"/>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National'!$A$195:$A$198</c:f>
              <c:strCache>
                <c:ptCount val="4"/>
                <c:pt idx="0">
                  <c:v>KAYES</c:v>
                </c:pt>
                <c:pt idx="1">
                  <c:v>SIKASSO</c:v>
                </c:pt>
                <c:pt idx="2">
                  <c:v>SEGOU</c:v>
                </c:pt>
                <c:pt idx="3">
                  <c:v>Montant moyen par region  </c:v>
                </c:pt>
              </c:strCache>
            </c:strRef>
          </c:cat>
          <c:val>
            <c:numRef>
              <c:f>'Graph National'!$C$195:$C$198</c:f>
              <c:numCache>
                <c:formatCode>#,##0</c:formatCode>
                <c:ptCount val="4"/>
                <c:pt idx="0">
                  <c:v>25412.3096415327</c:v>
                </c:pt>
                <c:pt idx="1">
                  <c:v>10473.02078928822</c:v>
                </c:pt>
                <c:pt idx="2">
                  <c:v>17840.75813177649</c:v>
                </c:pt>
                <c:pt idx="3">
                  <c:v>16577.42748759852</c:v>
                </c:pt>
              </c:numCache>
            </c:numRef>
          </c:val>
          <c:extLst xmlns:c16r2="http://schemas.microsoft.com/office/drawing/2015/06/chart">
            <c:ext xmlns:c16="http://schemas.microsoft.com/office/drawing/2014/chart" uri="{C3380CC4-5D6E-409C-BE32-E72D297353CC}">
              <c16:uniqueId val="{00000001-D63A-4670-94EE-35E539EA0082}"/>
            </c:ext>
          </c:extLst>
        </c:ser>
        <c:dLbls>
          <c:showVal val="1"/>
        </c:dLbls>
        <c:marker val="1"/>
        <c:axId val="79463960"/>
        <c:axId val="79396312"/>
      </c:lineChart>
      <c:catAx>
        <c:axId val="79463960"/>
        <c:scaling>
          <c:orientation val="minMax"/>
        </c:scaling>
        <c:axPos val="b"/>
        <c:numFmt formatCode="General" sourceLinked="1"/>
        <c:maj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itchFamily="34" charset="0"/>
                <a:ea typeface="+mn-ea"/>
                <a:cs typeface="+mn-cs"/>
              </a:defRPr>
            </a:pPr>
            <a:endParaRPr lang="en-US"/>
          </a:p>
        </c:txPr>
        <c:crossAx val="79396312"/>
        <c:crosses val="autoZero"/>
        <c:auto val="1"/>
        <c:lblAlgn val="ctr"/>
        <c:lblOffset val="100"/>
      </c:catAx>
      <c:valAx>
        <c:axId val="79396312"/>
        <c:scaling>
          <c:orientation val="minMax"/>
        </c:scaling>
        <c:axPos val="l"/>
        <c:numFmt formatCode="#,##0" sourceLinked="1"/>
        <c:majorTickMark val="none"/>
        <c:tickLblPos val="nextTo"/>
        <c:spPr>
          <a:noFill/>
          <a:ln>
            <a:solidFill>
              <a:schemeClr val="accent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Narrow" pitchFamily="34" charset="0"/>
                <a:ea typeface="+mn-ea"/>
                <a:cs typeface="+mn-cs"/>
              </a:defRPr>
            </a:pPr>
            <a:endParaRPr lang="en-US"/>
          </a:p>
        </c:txPr>
        <c:crossAx val="794639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Arial Narrow" pitchFamily="34" charset="0"/>
              <a:ea typeface="+mn-ea"/>
              <a:cs typeface="+mn-cs"/>
            </a:defRPr>
          </a:pPr>
          <a:endParaRPr lang="en-US"/>
        </a:p>
      </c:txPr>
    </c:legend>
    <c:plotVisOnly val="1"/>
    <c:dispBlanksAs val="gap"/>
  </c:chart>
  <c:spPr>
    <a:solidFill>
      <a:schemeClr val="bg1"/>
    </a:solidFill>
    <a:ln w="28575" cap="flat" cmpd="sng" algn="ctr">
      <a:solidFill>
        <a:schemeClr val="tx1"/>
      </a:solidFill>
      <a:round/>
    </a:ln>
    <a:effectLst/>
  </c:spPr>
  <c:txPr>
    <a:bodyPr/>
    <a:lstStyle/>
    <a:p>
      <a:pPr>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Arial Narrow" pitchFamily="34" charset="0"/>
              </a:defRPr>
            </a:pPr>
            <a:r>
              <a:rPr lang="en-US" dirty="0" err="1">
                <a:latin typeface="Arial Narrow" pitchFamily="34" charset="0"/>
              </a:rPr>
              <a:t>Mobilisation</a:t>
            </a:r>
            <a:r>
              <a:rPr lang="en-US" dirty="0">
                <a:latin typeface="Arial Narrow" pitchFamily="34" charset="0"/>
              </a:rPr>
              <a:t> par </a:t>
            </a:r>
            <a:r>
              <a:rPr lang="en-US" dirty="0" err="1">
                <a:latin typeface="Arial Narrow" pitchFamily="34" charset="0"/>
              </a:rPr>
              <a:t>acteur</a:t>
            </a:r>
            <a:r>
              <a:rPr lang="en-US" dirty="0">
                <a:latin typeface="Arial Narrow" pitchFamily="34" charset="0"/>
              </a:rPr>
              <a:t> et par année</a:t>
            </a:r>
            <a:r>
              <a:rPr lang="en-US" baseline="0" dirty="0">
                <a:latin typeface="Arial Narrow" pitchFamily="34" charset="0"/>
              </a:rPr>
              <a:t> et par région</a:t>
            </a:r>
            <a:endParaRPr lang="en-US" dirty="0">
              <a:latin typeface="Arial Narrow" pitchFamily="34" charset="0"/>
            </a:endParaRPr>
          </a:p>
        </c:rich>
      </c:tx>
      <c:layout>
        <c:manualLayout>
          <c:xMode val="edge"/>
          <c:yMode val="edge"/>
          <c:x val="0.220668469625586"/>
          <c:y val="0.0395190845965884"/>
        </c:manualLayout>
      </c:layout>
      <c:spPr>
        <a:ln>
          <a:solidFill>
            <a:schemeClr val="tx1"/>
          </a:solidFill>
        </a:ln>
      </c:spPr>
    </c:title>
    <c:plotArea>
      <c:layout>
        <c:manualLayout>
          <c:layoutTarget val="inner"/>
          <c:xMode val="edge"/>
          <c:yMode val="edge"/>
          <c:x val="0.0669651837006608"/>
          <c:y val="0.0260679718585717"/>
          <c:w val="0.916922139671187"/>
          <c:h val="0.740396268650749"/>
        </c:manualLayout>
      </c:layout>
      <c:lineChart>
        <c:grouping val="standard"/>
        <c:ser>
          <c:idx val="0"/>
          <c:order val="0"/>
          <c:tx>
            <c:strRef>
              <c:f>Sheet1!$Z$17</c:f>
              <c:strCache>
                <c:ptCount val="1"/>
                <c:pt idx="0">
                  <c:v>Mobilisation par acteur (2014)</c:v>
                </c:pt>
              </c:strCache>
            </c:strRef>
          </c:tx>
          <c:spPr>
            <a:ln w="76200">
              <a:solidFill>
                <a:srgbClr val="FF0000"/>
              </a:solidFill>
            </a:ln>
          </c:spPr>
          <c:dLbls>
            <c:dLbl>
              <c:idx val="0"/>
              <c:layout>
                <c:manualLayout>
                  <c:x val="0.0"/>
                  <c:y val="0.014135923021710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66B-47B4-AE96-F0FC1F8D9A0A}"/>
                </c:ext>
              </c:extLst>
            </c:dLbl>
            <c:spPr>
              <a:noFill/>
              <a:ln>
                <a:noFill/>
              </a:ln>
              <a:effectLst/>
            </c:spPr>
            <c:txPr>
              <a:bodyPr/>
              <a:lstStyle/>
              <a:p>
                <a:pPr>
                  <a:defRPr sz="1400" b="1"/>
                </a:pPr>
                <a:endParaRPr lang="en-US"/>
              </a:p>
            </c:txPr>
            <c:showVal val="1"/>
            <c:extLst xmlns:c16r2="http://schemas.microsoft.com/office/drawing/2015/06/chart">
              <c:ext xmlns:c15="http://schemas.microsoft.com/office/drawing/2012/chart" uri="{CE6537A1-D6FC-4f65-9D91-7224C49458BB}">
                <c15:showLeaderLines val="0"/>
              </c:ext>
            </c:extLst>
          </c:dLbls>
          <c:cat>
            <c:multiLvlStrRef>
              <c:f>Sheet1!$AA$15:$AL$16</c:f>
              <c:multiLvlStrCache>
                <c:ptCount val="12"/>
                <c:lvl>
                  <c:pt idx="0">
                    <c:v>Kayes</c:v>
                  </c:pt>
                  <c:pt idx="1">
                    <c:v>Sikasso</c:v>
                  </c:pt>
                  <c:pt idx="2">
                    <c:v>Ségou</c:v>
                  </c:pt>
                  <c:pt idx="3">
                    <c:v>Kayes</c:v>
                  </c:pt>
                  <c:pt idx="4">
                    <c:v>Sikasso</c:v>
                  </c:pt>
                  <c:pt idx="5">
                    <c:v>Ségou</c:v>
                  </c:pt>
                  <c:pt idx="6">
                    <c:v>Kayes</c:v>
                  </c:pt>
                  <c:pt idx="7">
                    <c:v>Sikasso</c:v>
                  </c:pt>
                  <c:pt idx="8">
                    <c:v>Ségou</c:v>
                  </c:pt>
                  <c:pt idx="9">
                    <c:v>Kayes</c:v>
                  </c:pt>
                  <c:pt idx="10">
                    <c:v>Sikasso</c:v>
                  </c:pt>
                  <c:pt idx="11">
                    <c:v>Ségou</c:v>
                  </c:pt>
                </c:lvl>
                <c:lvl>
                  <c:pt idx="0">
                    <c:v>Collectivités</c:v>
                  </c:pt>
                  <c:pt idx="3">
                    <c:v>ASACO</c:v>
                  </c:pt>
                  <c:pt idx="6">
                    <c:v>CSREF</c:v>
                  </c:pt>
                  <c:pt idx="9">
                    <c:v>Autres</c:v>
                  </c:pt>
                </c:lvl>
              </c:multiLvlStrCache>
            </c:multiLvlStrRef>
          </c:cat>
          <c:val>
            <c:numRef>
              <c:f>Sheet1!$AA$17:$AL$17</c:f>
              <c:numCache>
                <c:formatCode>0%</c:formatCode>
                <c:ptCount val="12"/>
                <c:pt idx="0">
                  <c:v>0.17</c:v>
                </c:pt>
                <c:pt idx="1">
                  <c:v>0.27</c:v>
                </c:pt>
                <c:pt idx="2">
                  <c:v>0.0</c:v>
                </c:pt>
                <c:pt idx="3">
                  <c:v>0.28</c:v>
                </c:pt>
                <c:pt idx="4">
                  <c:v>0.55</c:v>
                </c:pt>
                <c:pt idx="5">
                  <c:v>0.0</c:v>
                </c:pt>
                <c:pt idx="6">
                  <c:v>0.0</c:v>
                </c:pt>
                <c:pt idx="7">
                  <c:v>0.0</c:v>
                </c:pt>
                <c:pt idx="8">
                  <c:v>0.0</c:v>
                </c:pt>
                <c:pt idx="9">
                  <c:v>0.0</c:v>
                </c:pt>
                <c:pt idx="10">
                  <c:v>0.0</c:v>
                </c:pt>
                <c:pt idx="11">
                  <c:v>0.0</c:v>
                </c:pt>
              </c:numCache>
            </c:numRef>
          </c:val>
          <c:extLst xmlns:c16r2="http://schemas.microsoft.com/office/drawing/2015/06/chart">
            <c:ext xmlns:c16="http://schemas.microsoft.com/office/drawing/2014/chart" uri="{C3380CC4-5D6E-409C-BE32-E72D297353CC}">
              <c16:uniqueId val="{00000001-066B-47B4-AE96-F0FC1F8D9A0A}"/>
            </c:ext>
          </c:extLst>
        </c:ser>
        <c:ser>
          <c:idx val="1"/>
          <c:order val="1"/>
          <c:tx>
            <c:strRef>
              <c:f>Sheet1!$Z$18</c:f>
              <c:strCache>
                <c:ptCount val="1"/>
                <c:pt idx="0">
                  <c:v>Mobilisation par acteur (2015)</c:v>
                </c:pt>
              </c:strCache>
            </c:strRef>
          </c:tx>
          <c:spPr>
            <a:ln w="76200">
              <a:solidFill>
                <a:srgbClr val="00B050"/>
              </a:solidFill>
            </a:ln>
          </c:spPr>
          <c:dLbls>
            <c:spPr>
              <a:noFill/>
              <a:ln>
                <a:noFill/>
              </a:ln>
              <a:effectLst/>
            </c:spPr>
            <c:txPr>
              <a:bodyPr/>
              <a:lstStyle/>
              <a:p>
                <a:pPr>
                  <a:defRPr sz="1400" b="1">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multiLvlStrRef>
              <c:f>Sheet1!$AA$15:$AL$16</c:f>
              <c:multiLvlStrCache>
                <c:ptCount val="12"/>
                <c:lvl>
                  <c:pt idx="0">
                    <c:v>Kayes</c:v>
                  </c:pt>
                  <c:pt idx="1">
                    <c:v>Sikasso</c:v>
                  </c:pt>
                  <c:pt idx="2">
                    <c:v>Ségou</c:v>
                  </c:pt>
                  <c:pt idx="3">
                    <c:v>Kayes</c:v>
                  </c:pt>
                  <c:pt idx="4">
                    <c:v>Sikasso</c:v>
                  </c:pt>
                  <c:pt idx="5">
                    <c:v>Ségou</c:v>
                  </c:pt>
                  <c:pt idx="6">
                    <c:v>Kayes</c:v>
                  </c:pt>
                  <c:pt idx="7">
                    <c:v>Sikasso</c:v>
                  </c:pt>
                  <c:pt idx="8">
                    <c:v>Ségou</c:v>
                  </c:pt>
                  <c:pt idx="9">
                    <c:v>Kayes</c:v>
                  </c:pt>
                  <c:pt idx="10">
                    <c:v>Sikasso</c:v>
                  </c:pt>
                  <c:pt idx="11">
                    <c:v>Ségou</c:v>
                  </c:pt>
                </c:lvl>
                <c:lvl>
                  <c:pt idx="0">
                    <c:v>Collectivités</c:v>
                  </c:pt>
                  <c:pt idx="3">
                    <c:v>ASACO</c:v>
                  </c:pt>
                  <c:pt idx="6">
                    <c:v>CSREF</c:v>
                  </c:pt>
                  <c:pt idx="9">
                    <c:v>Autres</c:v>
                  </c:pt>
                </c:lvl>
              </c:multiLvlStrCache>
            </c:multiLvlStrRef>
          </c:cat>
          <c:val>
            <c:numRef>
              <c:f>Sheet1!$AA$18:$AL$18</c:f>
              <c:numCache>
                <c:formatCode>0%</c:formatCode>
                <c:ptCount val="12"/>
                <c:pt idx="0">
                  <c:v>0.18</c:v>
                </c:pt>
                <c:pt idx="1">
                  <c:v>0.4</c:v>
                </c:pt>
                <c:pt idx="2">
                  <c:v>0.52</c:v>
                </c:pt>
                <c:pt idx="3">
                  <c:v>0.47</c:v>
                </c:pt>
                <c:pt idx="4">
                  <c:v>0.610000000000001</c:v>
                </c:pt>
                <c:pt idx="5">
                  <c:v>0.700000000000001</c:v>
                </c:pt>
                <c:pt idx="6">
                  <c:v>0.0</c:v>
                </c:pt>
                <c:pt idx="7">
                  <c:v>0.0</c:v>
                </c:pt>
                <c:pt idx="8">
                  <c:v>0.0</c:v>
                </c:pt>
                <c:pt idx="9">
                  <c:v>0.0</c:v>
                </c:pt>
                <c:pt idx="10">
                  <c:v>0.0</c:v>
                </c:pt>
                <c:pt idx="11">
                  <c:v>0.36</c:v>
                </c:pt>
              </c:numCache>
            </c:numRef>
          </c:val>
          <c:extLst xmlns:c16r2="http://schemas.microsoft.com/office/drawing/2015/06/chart">
            <c:ext xmlns:c16="http://schemas.microsoft.com/office/drawing/2014/chart" uri="{C3380CC4-5D6E-409C-BE32-E72D297353CC}">
              <c16:uniqueId val="{00000002-066B-47B4-AE96-F0FC1F8D9A0A}"/>
            </c:ext>
          </c:extLst>
        </c:ser>
        <c:dLbls/>
        <c:marker val="1"/>
        <c:axId val="78668088"/>
        <c:axId val="78671400"/>
      </c:lineChart>
      <c:catAx>
        <c:axId val="78668088"/>
        <c:scaling>
          <c:orientation val="minMax"/>
        </c:scaling>
        <c:axPos val="b"/>
        <c:numFmt formatCode="General" sourceLinked="0"/>
        <c:majorTickMark val="none"/>
        <c:tickLblPos val="nextTo"/>
        <c:txPr>
          <a:bodyPr/>
          <a:lstStyle/>
          <a:p>
            <a:pPr>
              <a:defRPr sz="1300" b="1">
                <a:latin typeface="Arial Narrow" pitchFamily="34" charset="0"/>
              </a:defRPr>
            </a:pPr>
            <a:endParaRPr lang="en-US"/>
          </a:p>
        </c:txPr>
        <c:crossAx val="78671400"/>
        <c:crosses val="autoZero"/>
        <c:auto val="1"/>
        <c:lblAlgn val="ctr"/>
        <c:lblOffset val="100"/>
      </c:catAx>
      <c:valAx>
        <c:axId val="78671400"/>
        <c:scaling>
          <c:orientation val="minMax"/>
        </c:scaling>
        <c:axPos val="l"/>
        <c:numFmt formatCode="0%" sourceLinked="1"/>
        <c:majorTickMark val="none"/>
        <c:tickLblPos val="nextTo"/>
        <c:txPr>
          <a:bodyPr/>
          <a:lstStyle/>
          <a:p>
            <a:pPr>
              <a:defRPr sz="1300" b="1">
                <a:latin typeface="Arial Narrow" pitchFamily="34" charset="0"/>
              </a:defRPr>
            </a:pPr>
            <a:endParaRPr lang="en-US"/>
          </a:p>
        </c:txPr>
        <c:crossAx val="78668088"/>
        <c:crosses val="autoZero"/>
        <c:crossBetween val="between"/>
      </c:valAx>
    </c:plotArea>
    <c:legend>
      <c:legendPos val="b"/>
      <c:layout/>
      <c:txPr>
        <a:bodyPr/>
        <a:lstStyle/>
        <a:p>
          <a:pPr>
            <a:defRPr sz="1400" b="1">
              <a:latin typeface="Arial Narrow" pitchFamily="34" charset="0"/>
            </a:defRPr>
          </a:pPr>
          <a:endParaRPr lang="en-US"/>
        </a:p>
      </c:txPr>
    </c:legend>
    <c:plotVisOnly val="1"/>
    <c:dispBlanksAs val="gap"/>
  </c:chart>
  <c:spPr>
    <a:ln w="28575">
      <a:solidFill>
        <a:schemeClr val="tx1"/>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Arial Narrow" pitchFamily="34" charset="0"/>
              </a:defRPr>
            </a:pPr>
            <a:r>
              <a:rPr lang="en-US" sz="1800" dirty="0" err="1">
                <a:latin typeface="Arial Narrow" pitchFamily="34" charset="0"/>
              </a:rPr>
              <a:t>Mobilisation</a:t>
            </a:r>
            <a:r>
              <a:rPr lang="en-US" sz="1800" dirty="0">
                <a:latin typeface="Arial Narrow" pitchFamily="34" charset="0"/>
              </a:rPr>
              <a:t>  des </a:t>
            </a:r>
            <a:r>
              <a:rPr lang="en-US" sz="1800" dirty="0" err="1">
                <a:latin typeface="Arial Narrow" pitchFamily="34" charset="0"/>
              </a:rPr>
              <a:t>ressources</a:t>
            </a:r>
            <a:r>
              <a:rPr lang="en-US" sz="1800" dirty="0">
                <a:latin typeface="Arial Narrow" pitchFamily="34" charset="0"/>
              </a:rPr>
              <a:t> par </a:t>
            </a:r>
            <a:r>
              <a:rPr lang="en-US" sz="1800" dirty="0" err="1">
                <a:latin typeface="Arial Narrow" pitchFamily="34" charset="0"/>
              </a:rPr>
              <a:t>acteur</a:t>
            </a:r>
            <a:r>
              <a:rPr lang="en-US" sz="1800" dirty="0">
                <a:latin typeface="Arial Narrow" pitchFamily="34" charset="0"/>
              </a:rPr>
              <a:t> (2015/2016</a:t>
            </a:r>
            <a:r>
              <a:rPr lang="en-US" sz="1600" dirty="0">
                <a:latin typeface="Arial Narrow" pitchFamily="34" charset="0"/>
              </a:rPr>
              <a:t>)</a:t>
            </a:r>
          </a:p>
        </c:rich>
      </c:tx>
      <c:layout>
        <c:manualLayout>
          <c:xMode val="edge"/>
          <c:yMode val="edge"/>
          <c:x val="0.248595698188352"/>
          <c:y val="0.0392970017588591"/>
        </c:manualLayout>
      </c:layout>
      <c:spPr>
        <a:ln>
          <a:solidFill>
            <a:schemeClr val="tx1"/>
          </a:solidFill>
        </a:ln>
      </c:spPr>
    </c:title>
    <c:plotArea>
      <c:layout>
        <c:manualLayout>
          <c:layoutTarget val="inner"/>
          <c:xMode val="edge"/>
          <c:yMode val="edge"/>
          <c:x val="0.0625547513198343"/>
          <c:y val="0.114832785760216"/>
          <c:w val="0.913133927859983"/>
          <c:h val="0.648313001631153"/>
        </c:manualLayout>
      </c:layout>
      <c:lineChart>
        <c:grouping val="standard"/>
        <c:ser>
          <c:idx val="0"/>
          <c:order val="0"/>
          <c:tx>
            <c:strRef>
              <c:f>Sheet1!$Z$24</c:f>
              <c:strCache>
                <c:ptCount val="1"/>
                <c:pt idx="0">
                  <c:v>Mobilisation par acteur (2015/2016)</c:v>
                </c:pt>
              </c:strCache>
            </c:strRef>
          </c:tx>
          <c:spPr>
            <a:ln w="76200">
              <a:solidFill>
                <a:srgbClr val="0070C0"/>
              </a:solidFill>
            </a:ln>
          </c:spPr>
          <c:dLbls>
            <c:spPr>
              <a:noFill/>
              <a:ln>
                <a:noFill/>
              </a:ln>
              <a:effectLst/>
            </c:spPr>
            <c:txPr>
              <a:bodyPr/>
              <a:lstStyle/>
              <a:p>
                <a:pPr>
                  <a:defRPr sz="1400" b="1">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multiLvlStrRef>
              <c:f>Sheet1!$AA$22:$AL$23</c:f>
              <c:multiLvlStrCache>
                <c:ptCount val="12"/>
                <c:lvl>
                  <c:pt idx="0">
                    <c:v>Kayes</c:v>
                  </c:pt>
                  <c:pt idx="1">
                    <c:v>Sikasso</c:v>
                  </c:pt>
                  <c:pt idx="2">
                    <c:v>Ségou</c:v>
                  </c:pt>
                  <c:pt idx="3">
                    <c:v>Kayes</c:v>
                  </c:pt>
                  <c:pt idx="4">
                    <c:v>Sikasso</c:v>
                  </c:pt>
                  <c:pt idx="5">
                    <c:v>Ségou</c:v>
                  </c:pt>
                  <c:pt idx="6">
                    <c:v>Kayes</c:v>
                  </c:pt>
                  <c:pt idx="7">
                    <c:v>Sikasso</c:v>
                  </c:pt>
                  <c:pt idx="8">
                    <c:v>Ségou</c:v>
                  </c:pt>
                  <c:pt idx="9">
                    <c:v>Kayes</c:v>
                  </c:pt>
                  <c:pt idx="10">
                    <c:v>Sikasso</c:v>
                  </c:pt>
                  <c:pt idx="11">
                    <c:v>Ségou</c:v>
                  </c:pt>
                </c:lvl>
                <c:lvl>
                  <c:pt idx="0">
                    <c:v>Collectivités</c:v>
                  </c:pt>
                  <c:pt idx="3">
                    <c:v>ASACO</c:v>
                  </c:pt>
                  <c:pt idx="6">
                    <c:v>CSREF</c:v>
                  </c:pt>
                  <c:pt idx="9">
                    <c:v>Autres</c:v>
                  </c:pt>
                </c:lvl>
              </c:multiLvlStrCache>
            </c:multiLvlStrRef>
          </c:cat>
          <c:val>
            <c:numRef>
              <c:f>Sheet1!$AA$24:$AL$24</c:f>
              <c:numCache>
                <c:formatCode>0%</c:formatCode>
                <c:ptCount val="12"/>
                <c:pt idx="0">
                  <c:v>0.32</c:v>
                </c:pt>
                <c:pt idx="1">
                  <c:v>0.46</c:v>
                </c:pt>
                <c:pt idx="2">
                  <c:v>0.37</c:v>
                </c:pt>
                <c:pt idx="3">
                  <c:v>0.68</c:v>
                </c:pt>
                <c:pt idx="4">
                  <c:v>0.54</c:v>
                </c:pt>
                <c:pt idx="5">
                  <c:v>0.600000000000001</c:v>
                </c:pt>
                <c:pt idx="6">
                  <c:v>0.0</c:v>
                </c:pt>
                <c:pt idx="7">
                  <c:v>0.0</c:v>
                </c:pt>
                <c:pt idx="8">
                  <c:v>0.0</c:v>
                </c:pt>
                <c:pt idx="9">
                  <c:v>0.0</c:v>
                </c:pt>
                <c:pt idx="10">
                  <c:v>0.0</c:v>
                </c:pt>
                <c:pt idx="11">
                  <c:v>0.02</c:v>
                </c:pt>
              </c:numCache>
            </c:numRef>
          </c:val>
          <c:extLst xmlns:c16r2="http://schemas.microsoft.com/office/drawing/2015/06/chart">
            <c:ext xmlns:c16="http://schemas.microsoft.com/office/drawing/2014/chart" uri="{C3380CC4-5D6E-409C-BE32-E72D297353CC}">
              <c16:uniqueId val="{00000000-0728-4A35-AF27-3BDE02ED173F}"/>
            </c:ext>
          </c:extLst>
        </c:ser>
        <c:dLbls/>
        <c:marker val="1"/>
        <c:axId val="508853240"/>
        <c:axId val="508803960"/>
      </c:lineChart>
      <c:catAx>
        <c:axId val="508853240"/>
        <c:scaling>
          <c:orientation val="minMax"/>
        </c:scaling>
        <c:axPos val="b"/>
        <c:numFmt formatCode="General" sourceLinked="0"/>
        <c:tickLblPos val="nextTo"/>
        <c:txPr>
          <a:bodyPr/>
          <a:lstStyle/>
          <a:p>
            <a:pPr>
              <a:defRPr sz="1300" b="1">
                <a:latin typeface="Arial Narrow" pitchFamily="34" charset="0"/>
              </a:defRPr>
            </a:pPr>
            <a:endParaRPr lang="en-US"/>
          </a:p>
        </c:txPr>
        <c:crossAx val="508803960"/>
        <c:crosses val="autoZero"/>
        <c:auto val="1"/>
        <c:lblAlgn val="ctr"/>
        <c:lblOffset val="100"/>
      </c:catAx>
      <c:valAx>
        <c:axId val="508803960"/>
        <c:scaling>
          <c:orientation val="minMax"/>
        </c:scaling>
        <c:axPos val="l"/>
        <c:numFmt formatCode="0%" sourceLinked="1"/>
        <c:tickLblPos val="nextTo"/>
        <c:txPr>
          <a:bodyPr/>
          <a:lstStyle/>
          <a:p>
            <a:pPr>
              <a:defRPr sz="1400">
                <a:latin typeface="Arial Narrow" pitchFamily="34" charset="0"/>
              </a:defRPr>
            </a:pPr>
            <a:endParaRPr lang="en-US"/>
          </a:p>
        </c:txPr>
        <c:crossAx val="508853240"/>
        <c:crosses val="autoZero"/>
        <c:crossBetween val="between"/>
      </c:valAx>
    </c:plotArea>
    <c:legend>
      <c:legendPos val="b"/>
      <c:layout/>
      <c:txPr>
        <a:bodyPr/>
        <a:lstStyle/>
        <a:p>
          <a:pPr>
            <a:defRPr sz="1500" b="1">
              <a:latin typeface="Arial Narrow" pitchFamily="34" charset="0"/>
            </a:defRPr>
          </a:pPr>
          <a:endParaRPr lang="en-US"/>
        </a:p>
      </c:txPr>
    </c:legend>
    <c:plotVisOnly val="1"/>
    <c:dispBlanksAs val="gap"/>
  </c:chart>
  <c:spPr>
    <a:ln w="28575">
      <a:solidFill>
        <a:sysClr val="windowText" lastClr="000000"/>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latin typeface="Arial Narrow" pitchFamily="34" charset="0"/>
              </a:defRPr>
            </a:pPr>
            <a:r>
              <a:rPr lang="en-US" dirty="0" err="1">
                <a:latin typeface="Arial Narrow" pitchFamily="34" charset="0"/>
              </a:rPr>
              <a:t>Analyse</a:t>
            </a:r>
            <a:r>
              <a:rPr lang="en-US" dirty="0">
                <a:latin typeface="Arial Narrow" pitchFamily="34" charset="0"/>
              </a:rPr>
              <a:t> </a:t>
            </a:r>
            <a:r>
              <a:rPr lang="en-US" dirty="0" err="1">
                <a:latin typeface="Arial Narrow" pitchFamily="34" charset="0"/>
              </a:rPr>
              <a:t>comparée</a:t>
            </a:r>
            <a:r>
              <a:rPr lang="en-US" dirty="0">
                <a:latin typeface="Arial Narrow" pitchFamily="34" charset="0"/>
              </a:rPr>
              <a:t> des </a:t>
            </a:r>
            <a:r>
              <a:rPr lang="en-US" dirty="0" err="1">
                <a:latin typeface="Arial Narrow" pitchFamily="34" charset="0"/>
              </a:rPr>
              <a:t>differentes</a:t>
            </a:r>
            <a:r>
              <a:rPr lang="en-US" dirty="0">
                <a:latin typeface="Arial Narrow" pitchFamily="34" charset="0"/>
              </a:rPr>
              <a:t> </a:t>
            </a:r>
            <a:r>
              <a:rPr lang="en-US" dirty="0" err="1">
                <a:latin typeface="Arial Narrow" pitchFamily="34" charset="0"/>
              </a:rPr>
              <a:t>rubriques</a:t>
            </a:r>
            <a:r>
              <a:rPr lang="en-US" dirty="0">
                <a:latin typeface="Arial Narrow" pitchFamily="34" charset="0"/>
              </a:rPr>
              <a:t> de </a:t>
            </a:r>
            <a:r>
              <a:rPr lang="en-US" dirty="0" err="1">
                <a:latin typeface="Arial Narrow" pitchFamily="34" charset="0"/>
              </a:rPr>
              <a:t>dépenses</a:t>
            </a:r>
            <a:endParaRPr lang="en-US" dirty="0">
              <a:latin typeface="Arial Narrow" pitchFamily="34" charset="0"/>
            </a:endParaRPr>
          </a:p>
        </c:rich>
      </c:tx>
      <c:layout/>
      <c:spPr>
        <a:ln>
          <a:solidFill>
            <a:sysClr val="windowText" lastClr="000000"/>
          </a:solidFill>
        </a:ln>
      </c:spPr>
    </c:title>
    <c:view3D>
      <c:rAngAx val="1"/>
    </c:view3D>
    <c:floor>
      <c:spPr>
        <a:solidFill>
          <a:schemeClr val="tx1"/>
        </a:solidFill>
      </c:spPr>
    </c:floor>
    <c:plotArea>
      <c:layout/>
      <c:bar3DChart>
        <c:barDir val="col"/>
        <c:grouping val="clustered"/>
        <c:varyColors val="1"/>
        <c:ser>
          <c:idx val="0"/>
          <c:order val="0"/>
          <c:tx>
            <c:strRef>
              <c:f>Sheet1!$H$4</c:f>
              <c:strCache>
                <c:ptCount val="1"/>
                <c:pt idx="0">
                  <c:v>Pourcentages</c:v>
                </c:pt>
              </c:strCache>
            </c:strRef>
          </c:tx>
          <c:spPr>
            <a:solidFill>
              <a:srgbClr val="FF0000"/>
            </a:solidFill>
          </c:spPr>
          <c:dPt>
            <c:idx val="1"/>
            <c:spPr>
              <a:solidFill>
                <a:srgbClr val="00B050"/>
              </a:solidFill>
            </c:spPr>
            <c:extLst xmlns:c16r2="http://schemas.microsoft.com/office/drawing/2015/06/chart">
              <c:ext xmlns:c16="http://schemas.microsoft.com/office/drawing/2014/chart" uri="{C3380CC4-5D6E-409C-BE32-E72D297353CC}">
                <c16:uniqueId val="{00000000-CE4B-4C6F-B5B0-7425D16F1FD7}"/>
              </c:ext>
            </c:extLst>
          </c:dPt>
          <c:dPt>
            <c:idx val="2"/>
            <c:spPr>
              <a:solidFill>
                <a:srgbClr val="0070C0"/>
              </a:solidFill>
            </c:spPr>
            <c:extLst xmlns:c16r2="http://schemas.microsoft.com/office/drawing/2015/06/chart">
              <c:ext xmlns:c16="http://schemas.microsoft.com/office/drawing/2014/chart" uri="{C3380CC4-5D6E-409C-BE32-E72D297353CC}">
                <c16:uniqueId val="{00000001-CE4B-4C6F-B5B0-7425D16F1FD7}"/>
              </c:ext>
            </c:extLst>
          </c:dPt>
          <c:dPt>
            <c:idx val="3"/>
            <c:spPr>
              <a:solidFill>
                <a:srgbClr val="FFFF00"/>
              </a:solidFill>
            </c:spPr>
            <c:extLst xmlns:c16r2="http://schemas.microsoft.com/office/drawing/2015/06/chart">
              <c:ext xmlns:c16="http://schemas.microsoft.com/office/drawing/2014/chart" uri="{C3380CC4-5D6E-409C-BE32-E72D297353CC}">
                <c16:uniqueId val="{00000002-CE4B-4C6F-B5B0-7425D16F1FD7}"/>
              </c:ext>
            </c:extLst>
          </c:dPt>
          <c:dLbls>
            <c:spPr>
              <a:solidFill>
                <a:srgbClr val="FF0000"/>
              </a:solidFill>
            </c:spPr>
            <c:txPr>
              <a:bodyPr/>
              <a:lstStyle/>
              <a:p>
                <a:pPr>
                  <a:defRPr sz="2400" b="1">
                    <a:solidFill>
                      <a:schemeClr val="bg1"/>
                    </a:solidFill>
                    <a:latin typeface="Arial Narrow"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Sheet1!$G$5:$G$8</c:f>
              <c:strCache>
                <c:ptCount val="4"/>
                <c:pt idx="0">
                  <c:v>Transport entretien Ambulance</c:v>
                </c:pt>
                <c:pt idx="1">
                  <c:v>Primes aux prestataires assurant la permanence</c:v>
                </c:pt>
                <c:pt idx="2">
                  <c:v>Fournitues de bureau et autres supports</c:v>
                </c:pt>
                <c:pt idx="3">
                  <c:v>Autres services</c:v>
                </c:pt>
              </c:strCache>
            </c:strRef>
          </c:cat>
          <c:val>
            <c:numRef>
              <c:f>Sheet1!$H$5:$H$8</c:f>
              <c:numCache>
                <c:formatCode>0%</c:formatCode>
                <c:ptCount val="4"/>
                <c:pt idx="0">
                  <c:v>0.8</c:v>
                </c:pt>
                <c:pt idx="1">
                  <c:v>0.11</c:v>
                </c:pt>
                <c:pt idx="2">
                  <c:v>0.04</c:v>
                </c:pt>
                <c:pt idx="3">
                  <c:v>0.05</c:v>
                </c:pt>
              </c:numCache>
            </c:numRef>
          </c:val>
          <c:extLst xmlns:c16r2="http://schemas.microsoft.com/office/drawing/2015/06/chart">
            <c:ext xmlns:c16="http://schemas.microsoft.com/office/drawing/2014/chart" uri="{C3380CC4-5D6E-409C-BE32-E72D297353CC}">
              <c16:uniqueId val="{00000003-CE4B-4C6F-B5B0-7425D16F1FD7}"/>
            </c:ext>
          </c:extLst>
        </c:ser>
        <c:dLbls/>
        <c:shape val="box"/>
        <c:axId val="796737224"/>
        <c:axId val="796322776"/>
        <c:axId val="0"/>
      </c:bar3DChart>
      <c:catAx>
        <c:axId val="796737224"/>
        <c:scaling>
          <c:orientation val="minMax"/>
        </c:scaling>
        <c:axPos val="b"/>
        <c:numFmt formatCode="General" sourceLinked="0"/>
        <c:majorTickMark val="none"/>
        <c:tickLblPos val="nextTo"/>
        <c:txPr>
          <a:bodyPr/>
          <a:lstStyle/>
          <a:p>
            <a:pPr>
              <a:defRPr sz="1400" b="1">
                <a:latin typeface="Arial Narrow" pitchFamily="34" charset="0"/>
              </a:defRPr>
            </a:pPr>
            <a:endParaRPr lang="en-US"/>
          </a:p>
        </c:txPr>
        <c:crossAx val="796322776"/>
        <c:crosses val="autoZero"/>
        <c:auto val="1"/>
        <c:lblAlgn val="ctr"/>
        <c:lblOffset val="100"/>
      </c:catAx>
      <c:valAx>
        <c:axId val="796322776"/>
        <c:scaling>
          <c:orientation val="minMax"/>
        </c:scaling>
        <c:axPos val="l"/>
        <c:numFmt formatCode="0%" sourceLinked="1"/>
        <c:majorTickMark val="none"/>
        <c:tickLblPos val="nextTo"/>
        <c:txPr>
          <a:bodyPr/>
          <a:lstStyle/>
          <a:p>
            <a:pPr>
              <a:defRPr sz="1400" b="1">
                <a:latin typeface="Arial Narrow" pitchFamily="34" charset="0"/>
              </a:defRPr>
            </a:pPr>
            <a:endParaRPr lang="en-US"/>
          </a:p>
        </c:txPr>
        <c:crossAx val="796737224"/>
        <c:crosses val="autoZero"/>
        <c:crossBetween val="between"/>
      </c:valAx>
    </c:plotArea>
    <c:legend>
      <c:legendPos val="b"/>
      <c:layout/>
      <c:txPr>
        <a:bodyPr/>
        <a:lstStyle/>
        <a:p>
          <a:pPr>
            <a:defRPr sz="1400" b="1">
              <a:latin typeface="Arial Narrow" pitchFamily="34" charset="0"/>
            </a:defRPr>
          </a:pPr>
          <a:endParaRPr lang="en-US"/>
        </a:p>
      </c:txPr>
    </c:legend>
    <c:plotVisOnly val="1"/>
    <c:dispBlanksAs val="gap"/>
  </c:chart>
  <c:spPr>
    <a:ln w="28575">
      <a:solidFill>
        <a:schemeClr val="tx1"/>
      </a:solidFill>
    </a:ln>
  </c:spPr>
  <c:externalData r:id="rId1"/>
</c:chartSpace>
</file>

<file path=ppt/drawings/drawing1.xml><?xml version="1.0" encoding="utf-8"?>
<c:userShapes xmlns:c="http://schemas.openxmlformats.org/drawingml/2006/chart">
  <cdr:relSizeAnchor xmlns:cdr="http://schemas.openxmlformats.org/drawingml/2006/chartDrawing">
    <cdr:from>
      <cdr:x>0.23276</cdr:x>
      <cdr:y>0.0359</cdr:y>
    </cdr:from>
    <cdr:to>
      <cdr:x>0.85345</cdr:x>
      <cdr:y>0.15986</cdr:y>
    </cdr:to>
    <cdr:sp macro="" textlink="">
      <cdr:nvSpPr>
        <cdr:cNvPr id="2" name="Rounded Rectangle 1"/>
        <cdr:cNvSpPr/>
      </cdr:nvSpPr>
      <cdr:spPr>
        <a:xfrm xmlns:a="http://schemas.openxmlformats.org/drawingml/2006/main">
          <a:off x="1928826" y="186220"/>
          <a:ext cx="5143536" cy="642942"/>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fr-FR" sz="1700" b="1" dirty="0">
              <a:latin typeface="Arial Narrow" pitchFamily="34" charset="0"/>
            </a:rPr>
            <a:t>Montant moyen prévisionnel  et mobilisé par </a:t>
          </a:r>
          <a:r>
            <a:rPr lang="fr-FR" sz="1700" b="1" dirty="0">
              <a:solidFill>
                <a:srgbClr val="FF0000"/>
              </a:solidFill>
              <a:latin typeface="Arial Narrow" pitchFamily="34" charset="0"/>
            </a:rPr>
            <a:t>habitant et par région</a:t>
          </a:r>
          <a:endParaRPr lang="en-US" sz="1700" b="1" dirty="0">
            <a:solidFill>
              <a:srgbClr val="FF0000"/>
            </a:solidFill>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0.26107</cdr:x>
      <cdr:y>0.02681</cdr:y>
    </cdr:from>
    <cdr:to>
      <cdr:x>0.80063</cdr:x>
      <cdr:y>0.10725</cdr:y>
    </cdr:to>
    <cdr:sp macro="" textlink="">
      <cdr:nvSpPr>
        <cdr:cNvPr id="2" name="Rounded Rectangle 1"/>
        <cdr:cNvSpPr/>
      </cdr:nvSpPr>
      <cdr:spPr>
        <a:xfrm xmlns:a="http://schemas.openxmlformats.org/drawingml/2006/main">
          <a:off x="2143140" y="142876"/>
          <a:ext cx="4429156" cy="428628"/>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fr-FR" sz="1600" b="1" dirty="0">
              <a:latin typeface="Arial Narrow" pitchFamily="34" charset="0"/>
            </a:rPr>
            <a:t>Montants  planifiés et mobilisés par évacuation</a:t>
          </a:r>
          <a:endParaRPr lang="en-US" sz="1600" b="1" dirty="0">
            <a:latin typeface="Arial Narrow"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CA6F8-99F6-4740-98F0-363E5D55888F}" type="datetimeFigureOut">
              <a:rPr lang="en-US" smtClean="0"/>
              <a:pPr/>
              <a:t>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9B8EB-DBCF-4AD6-8937-09B9E05DC4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586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9B8EB-DBCF-4AD6-8937-09B9E05DC42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9B8EB-DBCF-4AD6-8937-09B9E05DC421}"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4429132"/>
            <a:ext cx="7915276" cy="990600"/>
          </a:xfrm>
          <a:solidFill>
            <a:schemeClr val="accent1">
              <a:lumMod val="40000"/>
              <a:lumOff val="60000"/>
            </a:schemeClr>
          </a:solidFill>
          <a:ln w="76200">
            <a:solidFill>
              <a:schemeClr val="tx1"/>
            </a:solidFill>
          </a:ln>
        </p:spPr>
        <p:txBody>
          <a:bodyPr>
            <a:normAutofit/>
          </a:bodyPr>
          <a:lstStyle/>
          <a:p>
            <a:endParaRPr lang="fr-FR" sz="1100" dirty="0"/>
          </a:p>
          <a:p>
            <a:r>
              <a:rPr lang="fr-FR" sz="4000" b="1" dirty="0">
                <a:solidFill>
                  <a:schemeClr val="bg1"/>
                </a:solidFill>
                <a:latin typeface="Arial Narrow" pitchFamily="34" charset="0"/>
              </a:rPr>
              <a:t>Présenté par l’</a:t>
            </a:r>
            <a:r>
              <a:rPr lang="fr-FR" sz="4000" b="1" dirty="0" err="1">
                <a:solidFill>
                  <a:schemeClr val="bg1"/>
                </a:solidFill>
                <a:latin typeface="Arial Narrow" pitchFamily="34" charset="0"/>
              </a:rPr>
              <a:t>Amafinu</a:t>
            </a:r>
            <a:endParaRPr lang="en-US" sz="4000" b="1" dirty="0">
              <a:solidFill>
                <a:schemeClr val="bg1"/>
              </a:solidFill>
              <a:latin typeface="Arial Narrow" pitchFamily="34" charset="0"/>
            </a:endParaRPr>
          </a:p>
        </p:txBody>
      </p:sp>
      <p:sp>
        <p:nvSpPr>
          <p:cNvPr id="2" name="Title 1"/>
          <p:cNvSpPr>
            <a:spLocks noGrp="1"/>
          </p:cNvSpPr>
          <p:nvPr>
            <p:ph type="ctrTitle"/>
          </p:nvPr>
        </p:nvSpPr>
        <p:spPr>
          <a:xfrm>
            <a:off x="428596" y="714356"/>
            <a:ext cx="8286808" cy="3357586"/>
          </a:xfrm>
          <a:solidFill>
            <a:schemeClr val="accent2">
              <a:lumMod val="60000"/>
              <a:lumOff val="40000"/>
            </a:schemeClr>
          </a:solidFill>
          <a:ln w="76200">
            <a:solidFill>
              <a:srgbClr val="00B0F0"/>
            </a:solidFill>
          </a:ln>
        </p:spPr>
        <p:txBody>
          <a:bodyPr>
            <a:noAutofit/>
          </a:bodyPr>
          <a:lstStyle/>
          <a:p>
            <a:r>
              <a:rPr lang="fr-CA" b="1" dirty="0">
                <a:effectLst/>
              </a:rPr>
              <a:t>’ </a:t>
            </a:r>
            <a:br>
              <a:rPr lang="fr-CA" b="1" dirty="0">
                <a:effectLst/>
              </a:rPr>
            </a:br>
            <a:r>
              <a:rPr lang="fr-CA" b="1" dirty="0">
                <a:effectLst/>
              </a:rPr>
              <a:t/>
            </a:r>
            <a:br>
              <a:rPr lang="fr-CA" b="1" dirty="0">
                <a:effectLst/>
              </a:rPr>
            </a:br>
            <a:r>
              <a:rPr lang="fr-CA" b="1" dirty="0"/>
              <a:t/>
            </a:r>
            <a:br>
              <a:rPr lang="fr-CA" b="1" dirty="0"/>
            </a:br>
            <a:r>
              <a:rPr lang="fr-CA" b="1" dirty="0">
                <a:solidFill>
                  <a:schemeClr val="tx1"/>
                </a:solidFill>
              </a:rPr>
              <a:t/>
            </a:r>
            <a:br>
              <a:rPr lang="fr-CA" b="1" dirty="0">
                <a:solidFill>
                  <a:schemeClr val="tx1"/>
                </a:solidFill>
              </a:rPr>
            </a:br>
            <a:r>
              <a:rPr lang="fr-CA" b="1" dirty="0">
                <a:solidFill>
                  <a:schemeClr val="tx1"/>
                </a:solidFill>
              </a:rPr>
              <a:t/>
            </a:r>
            <a:br>
              <a:rPr lang="fr-CA" b="1" dirty="0">
                <a:solidFill>
                  <a:schemeClr val="tx1"/>
                </a:solidFill>
              </a:rPr>
            </a:br>
            <a:r>
              <a:rPr lang="fr-CA" b="1" dirty="0">
                <a:solidFill>
                  <a:schemeClr val="tx1"/>
                </a:solidFill>
              </a:rPr>
              <a:t/>
            </a:r>
            <a:br>
              <a:rPr lang="fr-CA" b="1" dirty="0">
                <a:solidFill>
                  <a:schemeClr val="tx1"/>
                </a:solidFill>
              </a:rPr>
            </a:br>
            <a:r>
              <a:rPr lang="fr-CA" sz="5000" b="1" dirty="0">
                <a:solidFill>
                  <a:schemeClr val="bg1"/>
                </a:solidFill>
                <a:latin typeface="Arial Narrow" pitchFamily="34" charset="0"/>
              </a:rPr>
              <a:t>« </a:t>
            </a:r>
            <a:r>
              <a:rPr lang="fr-CA" b="1" dirty="0">
                <a:solidFill>
                  <a:schemeClr val="bg1"/>
                </a:solidFill>
                <a:latin typeface="Arial Narrow" pitchFamily="34" charset="0"/>
                <a:cs typeface="Arial" pitchFamily="34" charset="0"/>
              </a:rPr>
              <a:t>ANALYSE DU FINANCEMENT DU SYSTÈME DE REFERENCE EVACUATION AU MALI</a:t>
            </a:r>
            <a:r>
              <a:rPr lang="fr-CA" b="1">
                <a:solidFill>
                  <a:schemeClr val="bg1"/>
                </a:solidFill>
                <a:latin typeface="Arial Narrow" pitchFamily="34" charset="0"/>
                <a:cs typeface="Arial" pitchFamily="34" charset="0"/>
              </a:rPr>
              <a:t> »</a:t>
            </a:r>
            <a:r>
              <a:rPr lang="fr-CA" sz="3000" b="1" dirty="0">
                <a:solidFill>
                  <a:schemeClr val="tx1"/>
                </a:solidFill>
              </a:rPr>
              <a:t/>
            </a:r>
            <a:br>
              <a:rPr lang="fr-CA" sz="3000" b="1" dirty="0">
                <a:solidFill>
                  <a:schemeClr val="tx1"/>
                </a:solidFill>
              </a:rPr>
            </a:br>
            <a:r>
              <a:rPr lang="fr-CA" b="1" dirty="0">
                <a:solidFill>
                  <a:schemeClr val="tx1"/>
                </a:solidFill>
                <a:effectLst/>
              </a:rPr>
              <a:t/>
            </a:r>
            <a:br>
              <a:rPr lang="fr-CA" b="1" dirty="0">
                <a:solidFill>
                  <a:schemeClr val="tx1"/>
                </a:solidFill>
                <a:effectLst/>
              </a:rPr>
            </a:br>
            <a:r>
              <a:rPr lang="fr-CA" b="1" dirty="0">
                <a:solidFill>
                  <a:schemeClr val="tx1"/>
                </a:solidFill>
                <a:effectLst/>
              </a:rPr>
              <a:t/>
            </a:r>
            <a:br>
              <a:rPr lang="fr-CA" b="1" dirty="0">
                <a:solidFill>
                  <a:schemeClr val="tx1"/>
                </a:solidFill>
                <a:effectLst/>
              </a:rPr>
            </a:br>
            <a:r>
              <a:rPr lang="fr-CA" b="1" dirty="0">
                <a:effectLst/>
              </a:rPr>
              <a:t/>
            </a:r>
            <a:br>
              <a:rPr lang="fr-CA" b="1" dirty="0">
                <a:effectLst/>
              </a:rPr>
            </a:br>
            <a:r>
              <a:rPr lang="fr-CA" b="1" dirty="0">
                <a:effectLst/>
              </a:rPr>
              <a:t/>
            </a:r>
            <a:br>
              <a:rPr lang="fr-CA" b="1" dirty="0">
                <a:effectLst/>
              </a:rPr>
            </a:br>
            <a:r>
              <a:rPr lang="fr-CA" b="1" dirty="0">
                <a:effectLst/>
              </a:rPr>
              <a:t/>
            </a:r>
            <a:br>
              <a:rPr lang="fr-CA" b="1" dirty="0">
                <a:effectLst/>
              </a:rPr>
            </a:br>
            <a:endParaRPr lang="en-US" sz="4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000100" y="2786058"/>
            <a:ext cx="6858048" cy="785818"/>
          </a:xfrm>
          <a:ln w="28575">
            <a:solidFill>
              <a:schemeClr val="tx1"/>
            </a:solidFill>
          </a:ln>
        </p:spPr>
        <p:txBody>
          <a:bodyPr>
            <a:normAutofit/>
          </a:bodyPr>
          <a:lstStyle/>
          <a:p>
            <a:pPr algn="ctr"/>
            <a:r>
              <a:rPr lang="fr-FR" b="1" dirty="0">
                <a:latin typeface="Arial Narrow" pitchFamily="34" charset="0"/>
              </a:rPr>
              <a:t>4. Présentation des résultats</a:t>
            </a:r>
            <a:endParaRPr lang="en-US" b="1" dirty="0">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960923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74638"/>
            <a:ext cx="8258204" cy="939784"/>
          </a:xfrm>
          <a:ln w="28575">
            <a:solidFill>
              <a:schemeClr val="tx1"/>
            </a:solidFill>
          </a:ln>
        </p:spPr>
        <p:txBody>
          <a:bodyPr>
            <a:noAutofit/>
          </a:bodyPr>
          <a:lstStyle/>
          <a:p>
            <a:r>
              <a:rPr lang="fr-FR" sz="2800" b="1" dirty="0">
                <a:latin typeface="Arial Narrow" pitchFamily="34" charset="0"/>
                <a:cs typeface="Tahoma"/>
              </a:rPr>
              <a:t>Budget planifié cumulé et Montant mobilisé cumulé 2014/15 -2016</a:t>
            </a:r>
            <a:endParaRPr lang="en-US" sz="2400" b="1" dirty="0">
              <a:latin typeface="Arial Narrow" pitchFamily="34"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22270455"/>
              </p:ext>
            </p:extLst>
          </p:nvPr>
        </p:nvGraphicFramePr>
        <p:xfrm>
          <a:off x="285720" y="1447800"/>
          <a:ext cx="8401080" cy="4981595"/>
        </p:xfrm>
        <a:graphic>
          <a:graphicData uri="http://schemas.openxmlformats.org/drawingml/2006/table">
            <a:tbl>
              <a:tblPr firstRow="1" bandRow="1">
                <a:tableStyleId>{5C22544A-7EE6-4342-B048-85BDC9FD1C3A}</a:tableStyleId>
              </a:tblPr>
              <a:tblGrid>
                <a:gridCol w="178595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171451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171451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157163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161447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1009657">
                <a:tc>
                  <a:txBody>
                    <a:bodyPr/>
                    <a:lstStyle/>
                    <a:p>
                      <a:pPr lvl="1"/>
                      <a:r>
                        <a:rPr lang="fr-FR" sz="2000" dirty="0">
                          <a:solidFill>
                            <a:schemeClr val="bg1"/>
                          </a:solidFill>
                          <a:latin typeface="Arial Narrow" pitchFamily="34" charset="0"/>
                          <a:cs typeface="Arial" pitchFamily="34" charset="0"/>
                        </a:rPr>
                        <a:t>Régions</a:t>
                      </a:r>
                    </a:p>
                    <a:p>
                      <a:endParaRPr lang="fr-FR" dirty="0">
                        <a:solidFill>
                          <a:schemeClr val="bg1"/>
                        </a:solidFill>
                        <a:latin typeface="Arial Narrow" pitchFamily="34" charset="0"/>
                        <a:cs typeface="Arial" pitchFamily="34" charset="0"/>
                      </a:endParaRPr>
                    </a:p>
                    <a:p>
                      <a:r>
                        <a:rPr lang="fr-FR" sz="2000" dirty="0">
                          <a:solidFill>
                            <a:schemeClr val="bg1"/>
                          </a:solidFill>
                          <a:latin typeface="Arial Narrow" pitchFamily="34" charset="0"/>
                          <a:cs typeface="Arial" pitchFamily="34" charset="0"/>
                        </a:rPr>
                        <a:t>Montants</a:t>
                      </a:r>
                      <a:endParaRPr lang="en-US" sz="2000" dirty="0">
                        <a:solidFill>
                          <a:schemeClr val="bg1"/>
                        </a:solidFill>
                        <a:latin typeface="Arial Narrow"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200" dirty="0">
                          <a:solidFill>
                            <a:schemeClr val="bg1"/>
                          </a:solidFill>
                          <a:latin typeface="Arial Narrow" pitchFamily="34" charset="0"/>
                          <a:cs typeface="Arial" pitchFamily="34" charset="0"/>
                        </a:rPr>
                        <a:t>KAYES</a:t>
                      </a:r>
                      <a:endParaRPr lang="en-US" sz="2200" dirty="0">
                        <a:solidFill>
                          <a:schemeClr val="bg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200" dirty="0">
                          <a:solidFill>
                            <a:schemeClr val="bg1"/>
                          </a:solidFill>
                          <a:latin typeface="Arial Narrow" pitchFamily="34" charset="0"/>
                          <a:cs typeface="Arial" pitchFamily="34" charset="0"/>
                        </a:rPr>
                        <a:t>SIKASSO</a:t>
                      </a:r>
                      <a:endParaRPr lang="en-US" sz="2200" dirty="0">
                        <a:solidFill>
                          <a:schemeClr val="bg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200" dirty="0">
                          <a:solidFill>
                            <a:schemeClr val="bg1"/>
                          </a:solidFill>
                          <a:latin typeface="Arial Narrow" pitchFamily="34" charset="0"/>
                          <a:cs typeface="Arial" pitchFamily="34" charset="0"/>
                        </a:rPr>
                        <a:t>SEGOU</a:t>
                      </a:r>
                      <a:endParaRPr lang="en-US" sz="2200" dirty="0">
                        <a:solidFill>
                          <a:schemeClr val="bg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200" dirty="0">
                          <a:solidFill>
                            <a:schemeClr val="bg1"/>
                          </a:solidFill>
                          <a:latin typeface="Arial Narrow" pitchFamily="34" charset="0"/>
                          <a:cs typeface="Arial" pitchFamily="34" charset="0"/>
                        </a:rPr>
                        <a:t>TOTAL</a:t>
                      </a:r>
                      <a:endParaRPr lang="en-US" sz="2200" dirty="0">
                        <a:solidFill>
                          <a:schemeClr val="bg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1985969">
                <a:tc>
                  <a:txBody>
                    <a:bodyPr/>
                    <a:lstStyle/>
                    <a:p>
                      <a:r>
                        <a:rPr lang="fr-FR" sz="1700" b="1" dirty="0">
                          <a:latin typeface="Arial Narrow" pitchFamily="34" charset="0"/>
                          <a:cs typeface="Arial" pitchFamily="34" charset="0"/>
                        </a:rPr>
                        <a:t>MONTANTS PREVUS CUMULES 2014-2015</a:t>
                      </a:r>
                      <a:endParaRPr lang="en-US" sz="1700" b="1" dirty="0">
                        <a:latin typeface="Arial Narrow"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2000" b="1" dirty="0">
                          <a:latin typeface="Arial Narrow" pitchFamily="34" charset="0"/>
                          <a:cs typeface="Arial" pitchFamily="34" charset="0"/>
                        </a:rPr>
                        <a:t>253,603,680</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2000" b="1" dirty="0">
                          <a:latin typeface="Arial Narrow" pitchFamily="34" charset="0"/>
                          <a:cs typeface="Arial" pitchFamily="34" charset="0"/>
                        </a:rPr>
                        <a:t>115,455,036 </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A" sz="2000" b="1" dirty="0">
                          <a:latin typeface="Arial Narrow" pitchFamily="34" charset="0"/>
                          <a:cs typeface="Arial" pitchFamily="34" charset="0"/>
                        </a:rPr>
                        <a:t>71,328,388</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000" b="1" dirty="0">
                          <a:latin typeface="Arial Narrow" pitchFamily="34" charset="0"/>
                          <a:cs typeface="Arial" pitchFamily="34" charset="0"/>
                        </a:rPr>
                        <a:t>440,387,104</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1985969">
                <a:tc>
                  <a:txBody>
                    <a:bodyPr/>
                    <a:lstStyle/>
                    <a:p>
                      <a:r>
                        <a:rPr lang="fr-FR" sz="1700" b="1" dirty="0">
                          <a:latin typeface="Arial Narrow" pitchFamily="34" charset="0"/>
                          <a:cs typeface="Arial" pitchFamily="34" charset="0"/>
                        </a:rPr>
                        <a:t>MONTANTS MOBILISES CUMULES 2014/2015/2016</a:t>
                      </a:r>
                      <a:endParaRPr lang="en-US" sz="1700" b="1" dirty="0">
                        <a:latin typeface="Arial Narrow"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b="1" dirty="0">
                          <a:latin typeface="Arial Narrow" pitchFamily="34" charset="0"/>
                          <a:cs typeface="Arial" pitchFamily="34" charset="0"/>
                        </a:rPr>
                        <a:t>67,858,529</a:t>
                      </a:r>
                    </a:p>
                    <a:p>
                      <a:pPr algn="ctr"/>
                      <a:r>
                        <a:rPr lang="fr-FR" sz="2000" b="1" dirty="0">
                          <a:latin typeface="Arial Narrow" pitchFamily="34" charset="0"/>
                          <a:cs typeface="Arial" pitchFamily="34" charset="0"/>
                        </a:rPr>
                        <a:t>(26,75%)</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b="1" dirty="0">
                          <a:latin typeface="Arial Narrow" pitchFamily="34" charset="0"/>
                          <a:cs typeface="Arial" pitchFamily="34" charset="0"/>
                        </a:rPr>
                        <a:t>51,759,803</a:t>
                      </a:r>
                    </a:p>
                    <a:p>
                      <a:pPr algn="ctr"/>
                      <a:r>
                        <a:rPr lang="fr-FR" sz="2000" b="1" dirty="0">
                          <a:latin typeface="Arial Narrow" pitchFamily="34" charset="0"/>
                          <a:cs typeface="Arial" pitchFamily="34" charset="0"/>
                        </a:rPr>
                        <a:t>(44,83%)</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b="1" dirty="0">
                          <a:latin typeface="Arial Narrow" pitchFamily="34" charset="0"/>
                          <a:cs typeface="Arial" pitchFamily="34" charset="0"/>
                        </a:rPr>
                        <a:t>42,782,138</a:t>
                      </a:r>
                    </a:p>
                    <a:p>
                      <a:pPr algn="ctr"/>
                      <a:r>
                        <a:rPr lang="fr-FR" sz="2000" b="1" dirty="0">
                          <a:latin typeface="Arial Narrow" pitchFamily="34" charset="0"/>
                          <a:cs typeface="Arial" pitchFamily="34" charset="0"/>
                        </a:rPr>
                        <a:t>(59,97%)</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b="1" dirty="0">
                          <a:latin typeface="Arial Narrow" pitchFamily="34" charset="0"/>
                          <a:cs typeface="Arial" pitchFamily="34" charset="0"/>
                        </a:rPr>
                        <a:t>162,400,470</a:t>
                      </a:r>
                    </a:p>
                    <a:p>
                      <a:pPr algn="ctr"/>
                      <a:r>
                        <a:rPr lang="fr-FR" sz="2000" b="1" dirty="0">
                          <a:latin typeface="Arial Narrow" pitchFamily="34" charset="0"/>
                          <a:cs typeface="Arial" pitchFamily="34" charset="0"/>
                        </a:rPr>
                        <a:t>(36,87%)</a:t>
                      </a:r>
                      <a:endParaRPr lang="en-US" sz="2000" b="1" dirty="0">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bl>
          </a:graphicData>
        </a:graphic>
      </p:graphicFrame>
      <p:cxnSp>
        <p:nvCxnSpPr>
          <p:cNvPr id="7" name="Straight Connector 6"/>
          <p:cNvCxnSpPr/>
          <p:nvPr/>
        </p:nvCxnSpPr>
        <p:spPr>
          <a:xfrm>
            <a:off x="428596" y="1500174"/>
            <a:ext cx="1485904" cy="771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358246" cy="785818"/>
          </a:xfrm>
          <a:ln w="28575">
            <a:solidFill>
              <a:schemeClr val="tx1"/>
            </a:solidFill>
          </a:ln>
        </p:spPr>
        <p:txBody>
          <a:bodyPr>
            <a:noAutofit/>
          </a:bodyPr>
          <a:lstStyle/>
          <a:p>
            <a:r>
              <a:rPr lang="fr-FR" sz="2400" b="1" dirty="0">
                <a:latin typeface="Arial Narrow" pitchFamily="34" charset="0"/>
                <a:cs typeface="Tahoma"/>
              </a:rPr>
              <a:t>Budget planifié cumulé  et Montant mobilisé cumulé 2014/15 -2016</a:t>
            </a:r>
            <a:r>
              <a:rPr lang="fr-FR" sz="2400" b="1" dirty="0">
                <a:latin typeface="Arial Narrow" pitchFamily="34" charset="0"/>
              </a:rPr>
              <a:t> par région </a:t>
            </a:r>
          </a:p>
        </p:txBody>
      </p:sp>
      <p:graphicFrame>
        <p:nvGraphicFramePr>
          <p:cNvPr id="7" name="Chart 6"/>
          <p:cNvGraphicFramePr>
            <a:graphicFrameLocks noGrp="1"/>
          </p:cNvGraphicFramePr>
          <p:nvPr/>
        </p:nvGraphicFramePr>
        <p:xfrm>
          <a:off x="357158" y="1142984"/>
          <a:ext cx="8358246" cy="5430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18005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500034" y="274638"/>
            <a:ext cx="8186766" cy="796908"/>
          </a:xfrm>
          <a:ln w="28575">
            <a:solidFill>
              <a:schemeClr val="tx1"/>
            </a:solidFill>
          </a:ln>
        </p:spPr>
        <p:txBody>
          <a:bodyPr>
            <a:normAutofit/>
          </a:bodyPr>
          <a:lstStyle/>
          <a:p>
            <a:pPr algn="ctr"/>
            <a:r>
              <a:rPr lang="fr-CA" sz="3600" b="1" dirty="0">
                <a:latin typeface="Arial Narrow" pitchFamily="34" charset="0"/>
              </a:rPr>
              <a:t>Commentaires</a:t>
            </a:r>
            <a:r>
              <a:rPr lang="fr-CA" sz="3600"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357158" y="1214422"/>
            <a:ext cx="8429684" cy="5357850"/>
          </a:xfrm>
          <a:ln>
            <a:solidFill>
              <a:schemeClr val="tx1"/>
            </a:solidFill>
          </a:ln>
        </p:spPr>
        <p:txBody>
          <a:bodyPr>
            <a:normAutofit/>
          </a:bodyPr>
          <a:lstStyle/>
          <a:p>
            <a:pPr marL="0" indent="0">
              <a:buNone/>
            </a:pPr>
            <a:endParaRPr lang="fr-CA" sz="500" dirty="0">
              <a:latin typeface="Arial Narrow" pitchFamily="34" charset="0"/>
            </a:endParaRPr>
          </a:p>
          <a:p>
            <a:pPr marL="0" indent="0">
              <a:buNone/>
            </a:pPr>
            <a:r>
              <a:rPr lang="fr-CA" dirty="0">
                <a:latin typeface="Arial Narrow" pitchFamily="34" charset="0"/>
              </a:rPr>
              <a:t>Globalement il y a une faible mobilisation des financements cumulés des deux années considérées car </a:t>
            </a:r>
            <a:r>
              <a:rPr lang="fr-CA" b="1" u="sng" dirty="0">
                <a:latin typeface="Arial Narrow" pitchFamily="34" charset="0"/>
              </a:rPr>
              <a:t>36,87%</a:t>
            </a:r>
            <a:r>
              <a:rPr lang="fr-CA" b="1" dirty="0">
                <a:latin typeface="Arial Narrow" pitchFamily="34" charset="0"/>
              </a:rPr>
              <a:t> </a:t>
            </a:r>
            <a:r>
              <a:rPr lang="fr-CA" dirty="0">
                <a:latin typeface="Arial Narrow" pitchFamily="34" charset="0"/>
              </a:rPr>
              <a:t>de mobilisation au cours des  budgets planifies cumulés 2014-2015.</a:t>
            </a:r>
          </a:p>
          <a:p>
            <a:pPr marL="0" indent="0">
              <a:buNone/>
            </a:pPr>
            <a:endParaRPr lang="fr-CA" dirty="0">
              <a:latin typeface="Arial Narrow" pitchFamily="34" charset="0"/>
            </a:endParaRPr>
          </a:p>
          <a:p>
            <a:pPr marL="0" indent="0">
              <a:buNone/>
            </a:pPr>
            <a:r>
              <a:rPr lang="fr-CA" dirty="0">
                <a:latin typeface="Arial Narrow" pitchFamily="34" charset="0"/>
              </a:rPr>
              <a:t>Par région:  mobilisation plus forte à Ségou </a:t>
            </a:r>
            <a:r>
              <a:rPr lang="fr-CA" b="1" u="sng" dirty="0">
                <a:latin typeface="Arial Narrow" pitchFamily="34" charset="0"/>
              </a:rPr>
              <a:t>59,97%</a:t>
            </a:r>
            <a:r>
              <a:rPr lang="fr-CA" b="1" dirty="0">
                <a:latin typeface="Arial Narrow" pitchFamily="34" charset="0"/>
              </a:rPr>
              <a:t> </a:t>
            </a:r>
            <a:r>
              <a:rPr lang="fr-CA" dirty="0">
                <a:latin typeface="Arial Narrow" pitchFamily="34" charset="0"/>
              </a:rPr>
              <a:t>puis Sikasso  </a:t>
            </a:r>
            <a:r>
              <a:rPr lang="fr-CA" b="1" u="sng" dirty="0">
                <a:latin typeface="Arial Narrow" pitchFamily="34" charset="0"/>
              </a:rPr>
              <a:t>44,83%</a:t>
            </a:r>
            <a:r>
              <a:rPr lang="fr-CA" b="1" dirty="0">
                <a:latin typeface="Arial Narrow" pitchFamily="34" charset="0"/>
              </a:rPr>
              <a:t> </a:t>
            </a:r>
            <a:r>
              <a:rPr lang="fr-CA" dirty="0">
                <a:latin typeface="Arial Narrow" pitchFamily="34" charset="0"/>
              </a:rPr>
              <a:t>et enfin Kayes  </a:t>
            </a:r>
            <a:r>
              <a:rPr lang="fr-CA" b="1" u="sng" dirty="0">
                <a:latin typeface="Arial Narrow" pitchFamily="34" charset="0"/>
              </a:rPr>
              <a:t>28,80%</a:t>
            </a:r>
            <a:r>
              <a:rPr lang="fr-CA" b="1" dirty="0">
                <a:latin typeface="Arial Narrow" pitchFamily="34" charset="0"/>
              </a:rPr>
              <a:t> soit </a:t>
            </a:r>
            <a:r>
              <a:rPr lang="fr-CA" dirty="0">
                <a:latin typeface="Arial Narrow" pitchFamily="34" charset="0"/>
              </a:rPr>
              <a:t>moins du 1/ 3 du budget prévisionnel.</a:t>
            </a:r>
          </a:p>
          <a:p>
            <a:pPr marL="0" indent="0">
              <a:buNone/>
            </a:pPr>
            <a:endParaRPr lang="fr-CA" dirty="0"/>
          </a:p>
          <a:p>
            <a:pPr marL="0" indent="0">
              <a:buNone/>
            </a:pP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6622769"/>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500034" y="274638"/>
            <a:ext cx="8186766" cy="796908"/>
          </a:xfrm>
          <a:ln w="28575">
            <a:solidFill>
              <a:schemeClr val="tx1"/>
            </a:solidFill>
          </a:ln>
        </p:spPr>
        <p:txBody>
          <a:bodyPr>
            <a:normAutofit/>
          </a:bodyPr>
          <a:lstStyle/>
          <a:p>
            <a:pPr algn="ctr"/>
            <a:r>
              <a:rPr lang="fr-CA" sz="3600" b="1" dirty="0">
                <a:latin typeface="Arial Narrow" pitchFamily="34" charset="0"/>
              </a:rPr>
              <a:t>Commentaires</a:t>
            </a:r>
            <a:r>
              <a:rPr lang="fr-CA"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357158" y="1214422"/>
            <a:ext cx="8429684" cy="5357850"/>
          </a:xfrm>
          <a:ln>
            <a:solidFill>
              <a:schemeClr val="tx1"/>
            </a:solidFill>
          </a:ln>
        </p:spPr>
        <p:txBody>
          <a:bodyPr>
            <a:normAutofit lnSpcReduction="10000"/>
          </a:bodyPr>
          <a:lstStyle/>
          <a:p>
            <a:pPr>
              <a:buFont typeface="Wingdings" pitchFamily="2" charset="2"/>
              <a:buChar char="Ü"/>
            </a:pPr>
            <a:r>
              <a:rPr lang="fr-CA" dirty="0">
                <a:latin typeface="Arial Narrow" pitchFamily="34" charset="0"/>
              </a:rPr>
              <a:t>Les budgets planifiés  cumulés des deux années 2014 et 2015/2016 donnent: </a:t>
            </a:r>
            <a:r>
              <a:rPr lang="fr-CA" b="1" u="sng" dirty="0">
                <a:solidFill>
                  <a:srgbClr val="00B0F0"/>
                </a:solidFill>
                <a:latin typeface="Arial Narrow" pitchFamily="34" charset="0"/>
              </a:rPr>
              <a:t>440 387104 FCFA</a:t>
            </a:r>
          </a:p>
          <a:p>
            <a:pPr>
              <a:buFont typeface="Wingdings" pitchFamily="2" charset="2"/>
              <a:buChar char="Ü"/>
            </a:pPr>
            <a:r>
              <a:rPr lang="fr-CA" dirty="0">
                <a:latin typeface="Arial Narrow" pitchFamily="34" charset="0"/>
              </a:rPr>
              <a:t>En prévision respectivement pour les régions </a:t>
            </a:r>
          </a:p>
          <a:p>
            <a:pPr marL="0" indent="0">
              <a:buNone/>
            </a:pPr>
            <a:r>
              <a:rPr lang="fr-CA" dirty="0">
                <a:latin typeface="Arial Narrow" pitchFamily="34" charset="0"/>
              </a:rPr>
              <a:t>de Kayes  : 253 603 680FCFA, </a:t>
            </a:r>
          </a:p>
          <a:p>
            <a:pPr marL="0" indent="0">
              <a:buNone/>
            </a:pPr>
            <a:r>
              <a:rPr lang="fr-CA" dirty="0">
                <a:latin typeface="Arial Narrow" pitchFamily="34" charset="0"/>
              </a:rPr>
              <a:t> Sikasso : 115 455 036 FCFA, </a:t>
            </a:r>
          </a:p>
          <a:p>
            <a:pPr marL="0" indent="0">
              <a:buNone/>
            </a:pPr>
            <a:r>
              <a:rPr lang="fr-CA" dirty="0">
                <a:latin typeface="Arial Narrow" pitchFamily="34" charset="0"/>
              </a:rPr>
              <a:t>Ségou :  71 328 388 FCFA</a:t>
            </a:r>
          </a:p>
          <a:p>
            <a:pPr>
              <a:buFont typeface="Wingdings" pitchFamily="2" charset="2"/>
              <a:buChar char="Ü"/>
            </a:pPr>
            <a:r>
              <a:rPr lang="fr-CA" dirty="0">
                <a:latin typeface="Arial Narrow" pitchFamily="34" charset="0"/>
              </a:rPr>
              <a:t>En montants mobilisés  cumulés des 3 régions au cours des deux années  : </a:t>
            </a:r>
            <a:r>
              <a:rPr lang="fr-CA" b="1" u="sng" dirty="0">
                <a:solidFill>
                  <a:srgbClr val="00B0F0"/>
                </a:solidFill>
                <a:latin typeface="Arial Narrow" pitchFamily="34" charset="0"/>
              </a:rPr>
              <a:t>162 400 470 FCFA </a:t>
            </a:r>
            <a:r>
              <a:rPr lang="fr-CA" dirty="0">
                <a:latin typeface="Arial Narrow" pitchFamily="34" charset="0"/>
              </a:rPr>
              <a:t>soit 36,87% du budget prévisionnel cumulé 2014-2015.</a:t>
            </a:r>
          </a:p>
          <a:p>
            <a:pPr>
              <a:buFont typeface="Wingdings" pitchFamily="2" charset="2"/>
              <a:buChar char="Ü"/>
            </a:pPr>
            <a:r>
              <a:rPr lang="fr-CA" dirty="0">
                <a:latin typeface="Arial Narrow" pitchFamily="34" charset="0"/>
              </a:rPr>
              <a:t>Kayes : 67858529</a:t>
            </a:r>
          </a:p>
          <a:p>
            <a:pPr>
              <a:buFont typeface="Wingdings" pitchFamily="2" charset="2"/>
              <a:buChar char="Ü"/>
            </a:pPr>
            <a:r>
              <a:rPr lang="fr-CA" dirty="0">
                <a:latin typeface="Arial Narrow" pitchFamily="34" charset="0"/>
              </a:rPr>
              <a:t>Sikasso :51759803</a:t>
            </a:r>
          </a:p>
          <a:p>
            <a:pPr>
              <a:buFont typeface="Wingdings" pitchFamily="2" charset="2"/>
              <a:buChar char="Ü"/>
            </a:pPr>
            <a:r>
              <a:rPr lang="fr-CA" dirty="0">
                <a:latin typeface="Arial Narrow" pitchFamily="34" charset="0"/>
              </a:rPr>
              <a:t>Ségou :42782138 (  année 2016)</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002007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85728"/>
            <a:ext cx="8001000" cy="642942"/>
          </a:xfrm>
          <a:ln w="28575">
            <a:solidFill>
              <a:schemeClr val="tx1"/>
            </a:solidFill>
          </a:ln>
        </p:spPr>
        <p:txBody>
          <a:bodyPr>
            <a:normAutofit fontScale="90000"/>
          </a:bodyPr>
          <a:lstStyle/>
          <a:p>
            <a:r>
              <a:rPr lang="en-US" sz="2200" b="1" dirty="0"/>
              <a:t>Situation des montants planifiés  et mobilisés par année (2014-2015) et par région</a:t>
            </a:r>
            <a:r>
              <a:rPr lang="fr-FR" sz="2200" b="1" dirty="0">
                <a:latin typeface="Tahoma"/>
                <a:cs typeface="Tahoma"/>
              </a:rPr>
              <a:t>  </a:t>
            </a:r>
            <a:endParaRPr lang="fr-FR" sz="2200" b="1" dirty="0"/>
          </a:p>
        </p:txBody>
      </p:sp>
      <p:sp>
        <p:nvSpPr>
          <p:cNvPr id="3" name="Espace réservé du contenu 2"/>
          <p:cNvSpPr>
            <a:spLocks noGrp="1"/>
          </p:cNvSpPr>
          <p:nvPr>
            <p:ph sz="quarter" idx="1"/>
          </p:nvPr>
        </p:nvSpPr>
        <p:spPr>
          <a:xfrm>
            <a:off x="533400" y="1295400"/>
            <a:ext cx="8001000" cy="4953000"/>
          </a:xfrm>
        </p:spPr>
        <p:txBody>
          <a:bodyPr>
            <a:normAutofit/>
          </a:bodyPr>
          <a:lstStyle/>
          <a:p>
            <a:pPr marL="82296" indent="0">
              <a:buNone/>
            </a:pPr>
            <a:endParaRPr lang="fr-FR" dirty="0"/>
          </a:p>
          <a:p>
            <a:pPr marL="82296" indent="0">
              <a:buNone/>
            </a:pPr>
            <a:endParaRPr lang="fr-FR" dirty="0"/>
          </a:p>
        </p:txBody>
      </p:sp>
      <p:graphicFrame>
        <p:nvGraphicFramePr>
          <p:cNvPr id="5" name="Chart 4"/>
          <p:cNvGraphicFramePr>
            <a:graphicFrameLocks noGrp="1"/>
          </p:cNvGraphicFramePr>
          <p:nvPr/>
        </p:nvGraphicFramePr>
        <p:xfrm>
          <a:off x="285720" y="1142985"/>
          <a:ext cx="8572560" cy="5214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903018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8429684" cy="500066"/>
          </a:xfrm>
          <a:ln w="28575">
            <a:solidFill>
              <a:schemeClr val="tx1"/>
            </a:solidFill>
          </a:ln>
        </p:spPr>
        <p:txBody>
          <a:bodyPr>
            <a:normAutofit fontScale="90000"/>
          </a:bodyPr>
          <a:lstStyle/>
          <a:p>
            <a:pPr>
              <a:defRPr sz="1800" b="1" i="0" u="none" strike="noStrike" kern="1200" baseline="0">
                <a:solidFill>
                  <a:prstClr val="black"/>
                </a:solidFill>
                <a:latin typeface="+mn-lt"/>
                <a:ea typeface="+mn-ea"/>
                <a:cs typeface="+mn-cs"/>
              </a:defRPr>
            </a:pPr>
            <a:r>
              <a:rPr lang="fr-FR" b="1" dirty="0">
                <a:latin typeface="Tahoma"/>
                <a:cs typeface="Tahoma"/>
              </a:rPr>
              <a:t/>
            </a:r>
            <a:br>
              <a:rPr lang="fr-FR" b="1" dirty="0">
                <a:latin typeface="Tahoma"/>
                <a:cs typeface="Tahoma"/>
              </a:rPr>
            </a:br>
            <a:r>
              <a:rPr lang="fr-FR" b="1" dirty="0">
                <a:latin typeface="Tahoma"/>
                <a:cs typeface="Tahoma"/>
              </a:rPr>
              <a:t/>
            </a:r>
            <a:br>
              <a:rPr lang="fr-FR" b="1" dirty="0">
                <a:latin typeface="Tahoma"/>
                <a:cs typeface="Tahoma"/>
              </a:rPr>
            </a:br>
            <a:r>
              <a:rPr lang="fr-FR" b="1" dirty="0">
                <a:latin typeface="Tahoma"/>
                <a:cs typeface="Tahoma"/>
              </a:rPr>
              <a:t> </a:t>
            </a:r>
            <a:r>
              <a:rPr lang="en-US" sz="2900" b="1" dirty="0">
                <a:solidFill>
                  <a:prstClr val="black"/>
                </a:solidFill>
                <a:latin typeface="Arial Narrow" pitchFamily="34" charset="0"/>
              </a:rPr>
              <a:t>Montants mobilisés par l'ensemble des acteurs par année</a:t>
            </a:r>
          </a:p>
        </p:txBody>
      </p:sp>
      <p:sp>
        <p:nvSpPr>
          <p:cNvPr id="3" name="Espace réservé du contenu 2"/>
          <p:cNvSpPr>
            <a:spLocks noGrp="1"/>
          </p:cNvSpPr>
          <p:nvPr>
            <p:ph sz="quarter" idx="1"/>
          </p:nvPr>
        </p:nvSpPr>
        <p:spPr>
          <a:xfrm>
            <a:off x="533400" y="1295400"/>
            <a:ext cx="8001000" cy="4953000"/>
          </a:xfrm>
        </p:spPr>
        <p:txBody>
          <a:bodyPr>
            <a:normAutofit/>
          </a:bodyPr>
          <a:lstStyle/>
          <a:p>
            <a:pPr marL="82296" indent="0">
              <a:buNone/>
            </a:pPr>
            <a:endParaRPr lang="fr-FR" dirty="0"/>
          </a:p>
          <a:p>
            <a:pPr marL="82296" indent="0">
              <a:buNone/>
            </a:pPr>
            <a:endParaRPr lang="fr-FR" dirty="0"/>
          </a:p>
        </p:txBody>
      </p:sp>
      <p:graphicFrame>
        <p:nvGraphicFramePr>
          <p:cNvPr id="6" name="Chart 5"/>
          <p:cNvGraphicFramePr>
            <a:graphicFrameLocks noGrp="1"/>
          </p:cNvGraphicFramePr>
          <p:nvPr/>
        </p:nvGraphicFramePr>
        <p:xfrm>
          <a:off x="236904" y="1000108"/>
          <a:ext cx="8670192" cy="5286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784039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582594"/>
          </a:xfrm>
          <a:ln w="28575">
            <a:solidFill>
              <a:schemeClr val="tx1"/>
            </a:solidFill>
          </a:ln>
        </p:spPr>
        <p:txBody>
          <a:bodyPr>
            <a:noAutofit/>
          </a:bodyPr>
          <a:lstStyle/>
          <a:p>
            <a:r>
              <a:rPr lang="fr-FR" sz="2400" b="1" dirty="0">
                <a:latin typeface="Arial Narrow" pitchFamily="34" charset="0"/>
              </a:rPr>
              <a:t>Evolution du taux de mobilisation des ressources de 2014 à 2015</a:t>
            </a:r>
            <a:endParaRPr lang="en-US" sz="2400" b="1" dirty="0">
              <a:latin typeface="Arial Narrow" pitchFamily="34" charset="0"/>
            </a:endParaRPr>
          </a:p>
        </p:txBody>
      </p:sp>
      <p:graphicFrame>
        <p:nvGraphicFramePr>
          <p:cNvPr id="4" name="Chart 3"/>
          <p:cNvGraphicFramePr>
            <a:graphicFrameLocks noGrp="1"/>
          </p:cNvGraphicFramePr>
          <p:nvPr/>
        </p:nvGraphicFramePr>
        <p:xfrm>
          <a:off x="236904" y="1000108"/>
          <a:ext cx="8670192" cy="5573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997491"/>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571472" y="274638"/>
            <a:ext cx="8115328" cy="654032"/>
          </a:xfrm>
          <a:ln w="28575">
            <a:solidFill>
              <a:schemeClr val="tx1"/>
            </a:solidFill>
          </a:ln>
        </p:spPr>
        <p:txBody>
          <a:bodyPr>
            <a:normAutofit fontScale="90000"/>
          </a:bodyPr>
          <a:lstStyle/>
          <a:p>
            <a:pPr algn="ctr"/>
            <a:r>
              <a:rPr lang="fr-CA" b="1" dirty="0">
                <a:latin typeface="Arial Narrow" pitchFamily="34" charset="0"/>
              </a:rPr>
              <a:t>Commentaires</a:t>
            </a:r>
            <a:r>
              <a:rPr lang="fr-CA"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357158" y="1071546"/>
            <a:ext cx="8501122" cy="5429288"/>
          </a:xfrm>
          <a:ln>
            <a:solidFill>
              <a:schemeClr val="tx1"/>
            </a:solidFill>
          </a:ln>
        </p:spPr>
        <p:txBody>
          <a:bodyPr>
            <a:normAutofit fontScale="92500" lnSpcReduction="20000"/>
          </a:bodyPr>
          <a:lstStyle/>
          <a:p>
            <a:pPr>
              <a:buNone/>
            </a:pPr>
            <a:r>
              <a:rPr lang="fr-CA" dirty="0">
                <a:latin typeface="Arial Narrow" pitchFamily="34" charset="0"/>
              </a:rPr>
              <a:t>Ce graphique  permet de constater que : </a:t>
            </a:r>
          </a:p>
          <a:p>
            <a:r>
              <a:rPr lang="fr-CA" dirty="0">
                <a:latin typeface="Arial Narrow" pitchFamily="34" charset="0"/>
              </a:rPr>
              <a:t>Globalement la mobilisation en 2015 a été plus importante qu’en 2014 (elle est passée de 28 % en 2014 à 43 % en 2015).</a:t>
            </a:r>
          </a:p>
          <a:p>
            <a:endParaRPr lang="fr-CA" sz="900" dirty="0">
              <a:latin typeface="Arial Narrow" pitchFamily="34" charset="0"/>
            </a:endParaRPr>
          </a:p>
          <a:p>
            <a:r>
              <a:rPr lang="fr-CA" dirty="0">
                <a:latin typeface="Arial Narrow" pitchFamily="34" charset="0"/>
              </a:rPr>
              <a:t>En 2014:</a:t>
            </a:r>
          </a:p>
          <a:p>
            <a:pPr lvl="1">
              <a:buFont typeface="Wingdings 2" pitchFamily="18" charset="2"/>
              <a:buChar char="R"/>
            </a:pPr>
            <a:r>
              <a:rPr lang="fr-CA" dirty="0">
                <a:latin typeface="Arial Narrow" pitchFamily="34" charset="0"/>
              </a:rPr>
              <a:t>Exemples: Pour la région de Kayes sur 121988664 seulement 26741412 ont été mobilisés</a:t>
            </a:r>
            <a:r>
              <a:rPr lang="fr-CA" b="1" dirty="0">
                <a:latin typeface="Arial Narrow" pitchFamily="34" charset="0"/>
              </a:rPr>
              <a:t> (22%)</a:t>
            </a:r>
          </a:p>
          <a:p>
            <a:pPr lvl="1">
              <a:buFont typeface="Wingdings 2" pitchFamily="18" charset="2"/>
              <a:buChar char="R"/>
            </a:pPr>
            <a:r>
              <a:rPr lang="fr-CA" dirty="0">
                <a:latin typeface="Arial Narrow" pitchFamily="34" charset="0"/>
              </a:rPr>
              <a:t>Pour la région de Sikasso, sur 54593665 FCFA, seulement 22037370 FCFA ont été mobilisés</a:t>
            </a:r>
            <a:r>
              <a:rPr lang="fr-CA" b="1" dirty="0">
                <a:latin typeface="Arial Narrow" pitchFamily="34" charset="0"/>
              </a:rPr>
              <a:t> (40%)</a:t>
            </a:r>
          </a:p>
          <a:p>
            <a:pPr lvl="1">
              <a:buFont typeface="Wingdings 2" pitchFamily="18" charset="2"/>
              <a:buChar char="R"/>
            </a:pPr>
            <a:endParaRPr lang="fr-CA" sz="900" b="1" dirty="0">
              <a:latin typeface="Arial Narrow" pitchFamily="34" charset="0"/>
            </a:endParaRPr>
          </a:p>
          <a:p>
            <a:r>
              <a:rPr lang="fr-CA" dirty="0">
                <a:latin typeface="Arial Narrow" pitchFamily="34" charset="0"/>
              </a:rPr>
              <a:t>En 2015: </a:t>
            </a:r>
          </a:p>
          <a:p>
            <a:pPr lvl="1">
              <a:buFont typeface="Wingdings 2" pitchFamily="18" charset="2"/>
              <a:buChar char=""/>
            </a:pPr>
            <a:r>
              <a:rPr lang="fr-CA" dirty="0">
                <a:latin typeface="Arial Narrow" pitchFamily="34" charset="0"/>
              </a:rPr>
              <a:t>En région de Kayes sur 131615016 FCFA, 41117117 FCFA ont pu être mobilisés soit environ le 1/3 des prévisions </a:t>
            </a:r>
            <a:r>
              <a:rPr lang="fr-FR" b="1" dirty="0">
                <a:latin typeface="Arial Narrow" pitchFamily="34" charset="0"/>
                <a:cs typeface="Arial" pitchFamily="34" charset="0"/>
              </a:rPr>
              <a:t>(31%)</a:t>
            </a:r>
          </a:p>
          <a:p>
            <a:pPr lvl="1">
              <a:buFont typeface="Wingdings 2" pitchFamily="18" charset="2"/>
              <a:buChar char=""/>
            </a:pPr>
            <a:r>
              <a:rPr lang="fr-CA" dirty="0">
                <a:latin typeface="Arial Narrow" pitchFamily="34" charset="0"/>
              </a:rPr>
              <a:t>Pour la région de Sikasso; sur 60861371 FCFA environ la moitié à été mobilisée soit 29722433 FCFA.</a:t>
            </a:r>
            <a:r>
              <a:rPr lang="fr-FR" b="1" dirty="0">
                <a:latin typeface="Arial Narrow" pitchFamily="34" charset="0"/>
                <a:cs typeface="Arial" pitchFamily="34" charset="0"/>
              </a:rPr>
              <a:t> (49%)</a:t>
            </a:r>
            <a:endParaRPr lang="en-US" b="1" dirty="0">
              <a:latin typeface="Arial Narrow" pitchFamily="34" charset="0"/>
              <a:cs typeface="Arial" pitchFamily="34" charset="0"/>
            </a:endParaRPr>
          </a:p>
          <a:p>
            <a:pPr marL="320040" lvl="1" indent="0">
              <a:buNone/>
            </a:pPr>
            <a:endParaRPr lang="fr-CA" sz="900" dirty="0">
              <a:latin typeface="Arial Narrow" pitchFamily="34" charset="0"/>
            </a:endParaRPr>
          </a:p>
          <a:p>
            <a:pPr lvl="1">
              <a:buFont typeface="Wingdings 2" pitchFamily="18" charset="2"/>
              <a:buChar char=""/>
            </a:pPr>
            <a:r>
              <a:rPr lang="fr-CA" dirty="0">
                <a:latin typeface="Arial Narrow" pitchFamily="34" charset="0"/>
              </a:rPr>
              <a:t>Pour la région de Ségou, sur 71328388, 42782138 FCFA ont été mobilisés, soit plus de la moitié des prévisions.</a:t>
            </a:r>
            <a:r>
              <a:rPr lang="fr-FR" b="1" dirty="0">
                <a:latin typeface="Arial Narrow" pitchFamily="34" charset="0"/>
                <a:cs typeface="Arial" pitchFamily="34" charset="0"/>
              </a:rPr>
              <a:t> (60%)</a:t>
            </a:r>
            <a:endParaRPr lang="en-US" b="1" dirty="0">
              <a:latin typeface="Arial Narrow" pitchFamily="34" charset="0"/>
              <a:cs typeface="Arial" pitchFamily="34" charset="0"/>
            </a:endParaRPr>
          </a:p>
          <a:p>
            <a:pPr lvl="1">
              <a:buFont typeface="Wingdings 2" pitchFamily="18" charset="2"/>
              <a:buChar char=""/>
            </a:pPr>
            <a:endParaRPr lang="fr-CA" dirty="0"/>
          </a:p>
          <a:p>
            <a:pPr lvl="1">
              <a:buFont typeface="Wingdings 2" pitchFamily="18" charset="2"/>
              <a:buChar char=""/>
            </a:pP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6735439"/>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571472" y="274638"/>
            <a:ext cx="8115328" cy="725470"/>
          </a:xfrm>
          <a:ln w="28575">
            <a:solidFill>
              <a:schemeClr val="tx1"/>
            </a:solidFill>
          </a:ln>
        </p:spPr>
        <p:txBody>
          <a:bodyPr>
            <a:normAutofit fontScale="90000"/>
          </a:bodyPr>
          <a:lstStyle/>
          <a:p>
            <a:pPr algn="ctr"/>
            <a:r>
              <a:rPr lang="fr-CA" b="1" dirty="0">
                <a:latin typeface="Arial Narrow" pitchFamily="34" charset="0"/>
              </a:rPr>
              <a:t>Commentaires</a:t>
            </a:r>
            <a:r>
              <a:rPr lang="fr-CA" b="1"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357158" y="1214422"/>
            <a:ext cx="8329642" cy="5214974"/>
          </a:xfrm>
          <a:ln>
            <a:solidFill>
              <a:schemeClr val="tx1"/>
            </a:solidFill>
          </a:ln>
        </p:spPr>
        <p:txBody>
          <a:bodyPr/>
          <a:lstStyle/>
          <a:p>
            <a:pPr>
              <a:buNone/>
            </a:pPr>
            <a:r>
              <a:rPr lang="fr-CA" dirty="0">
                <a:latin typeface="Arial Narrow" pitchFamily="34" charset="0"/>
              </a:rPr>
              <a:t>Une comparaison entre 2014 et 2015, nous permet de constater une légère amélioration des montants mobilisés en 2015.</a:t>
            </a:r>
          </a:p>
          <a:p>
            <a:pPr>
              <a:buFont typeface="Wingdings" pitchFamily="2" charset="2"/>
              <a:buChar char="Ü"/>
            </a:pPr>
            <a:r>
              <a:rPr lang="fr-CA" dirty="0">
                <a:latin typeface="Arial Narrow" pitchFamily="34" charset="0"/>
              </a:rPr>
              <a:t>Exemple: en région de Kayes, les montants mobilisés sont passés de  26741412 FCFA à 41117117 FCFA, soit une augmentation de 14 375 705 FCFA</a:t>
            </a:r>
            <a:r>
              <a:rPr lang="fr-CA" u="sng" dirty="0">
                <a:solidFill>
                  <a:srgbClr val="00B0F0"/>
                </a:solidFill>
                <a:latin typeface="Arial Narrow" pitchFamily="34" charset="0"/>
              </a:rPr>
              <a:t>.(51 % d’augmentation )</a:t>
            </a:r>
          </a:p>
          <a:p>
            <a:pPr>
              <a:buFont typeface="Wingdings" pitchFamily="2" charset="2"/>
              <a:buChar char=""/>
            </a:pPr>
            <a:r>
              <a:rPr lang="fr-CA" dirty="0">
                <a:latin typeface="Arial Narrow" pitchFamily="34" charset="0"/>
              </a:rPr>
              <a:t>Pour la région de Sikasso les montants mobilisés sont passés de 22037370 FCFA à 29 712 437 FCAF , soit une augmentation de 7675067 FCFA</a:t>
            </a:r>
            <a:r>
              <a:rPr lang="fr-CA" u="sng" dirty="0">
                <a:solidFill>
                  <a:srgbClr val="00B0F0"/>
                </a:solidFill>
                <a:latin typeface="Arial Narrow" pitchFamily="34" charset="0"/>
              </a:rPr>
              <a:t>.(34 % d’augmentation )</a:t>
            </a:r>
          </a:p>
          <a:p>
            <a:pPr>
              <a:buFont typeface="Wingdings" pitchFamily="2" charset="2"/>
              <a:buChar char=""/>
            </a:pPr>
            <a:r>
              <a:rPr lang="fr-CA" dirty="0">
                <a:latin typeface="Arial Narrow" pitchFamily="34" charset="0"/>
              </a:rPr>
              <a:t>Pour la région de Ségou les montant mobilisés en 2015 n’ont pas été disponibles, par contre  elle  a mobilisé plus d’argent que les deux autres régions (Kayes et Sikasso), soit 42782138 FCFA en 2016.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612595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2688" cy="639762"/>
          </a:xfrm>
          <a:ln w="19050">
            <a:solidFill>
              <a:schemeClr val="tx1"/>
            </a:solidFill>
          </a:ln>
        </p:spPr>
        <p:txBody>
          <a:bodyPr>
            <a:noAutofit/>
          </a:bodyPr>
          <a:lstStyle/>
          <a:p>
            <a:pPr algn="ctr"/>
            <a:r>
              <a:rPr lang="fr-FR" sz="4000" b="1" dirty="0">
                <a:latin typeface="Arial Narrow" pitchFamily="34" charset="0"/>
                <a:cs typeface="Arial" pitchFamily="34" charset="0"/>
              </a:rPr>
              <a:t>Plan de présentation</a:t>
            </a:r>
            <a:endParaRPr lang="en-US" sz="4000" b="1" dirty="0">
              <a:latin typeface="Arial Narrow" pitchFamily="34" charset="0"/>
              <a:cs typeface="Arial" pitchFamily="34" charset="0"/>
            </a:endParaRPr>
          </a:p>
        </p:txBody>
      </p:sp>
      <p:sp>
        <p:nvSpPr>
          <p:cNvPr id="3" name="Content Placeholder 2"/>
          <p:cNvSpPr>
            <a:spLocks noGrp="1"/>
          </p:cNvSpPr>
          <p:nvPr>
            <p:ph sz="quarter" idx="1"/>
          </p:nvPr>
        </p:nvSpPr>
        <p:spPr>
          <a:xfrm>
            <a:off x="381000" y="1066800"/>
            <a:ext cx="8552688" cy="5562600"/>
          </a:xfrm>
          <a:ln>
            <a:solidFill>
              <a:schemeClr val="tx1"/>
            </a:solidFill>
          </a:ln>
        </p:spPr>
        <p:txBody>
          <a:bodyPr>
            <a:normAutofit/>
          </a:bodyPr>
          <a:lstStyle/>
          <a:p>
            <a:pPr marL="825246" indent="-742950">
              <a:buFont typeface="Wingdings 2" pitchFamily="18" charset="2"/>
              <a:buChar char="E"/>
            </a:pPr>
            <a:endParaRPr lang="fr-FR" sz="800" b="1" dirty="0"/>
          </a:p>
          <a:p>
            <a:pPr marL="825246" indent="-742950">
              <a:buFont typeface="Wingdings 2" pitchFamily="18" charset="2"/>
              <a:buChar char="E"/>
            </a:pPr>
            <a:r>
              <a:rPr lang="fr-FR" sz="3600" b="1" dirty="0">
                <a:latin typeface="Arial Narrow" pitchFamily="34" charset="0"/>
              </a:rPr>
              <a:t>Contexte et justification </a:t>
            </a:r>
          </a:p>
          <a:p>
            <a:pPr marL="825246" indent="-742950">
              <a:buFont typeface="Wingdings 2" pitchFamily="18" charset="2"/>
              <a:buChar char="E"/>
            </a:pPr>
            <a:r>
              <a:rPr lang="fr-FR" sz="3600" b="1" dirty="0">
                <a:latin typeface="Arial Narrow" pitchFamily="34" charset="0"/>
              </a:rPr>
              <a:t>Objectif </a:t>
            </a:r>
          </a:p>
          <a:p>
            <a:pPr marL="825246" indent="-742950">
              <a:buFont typeface="Wingdings 2" pitchFamily="18" charset="2"/>
              <a:buChar char="E"/>
            </a:pPr>
            <a:r>
              <a:rPr lang="fr-FR" sz="3600" b="1" dirty="0">
                <a:latin typeface="Arial Narrow" pitchFamily="34" charset="0"/>
              </a:rPr>
              <a:t>Méthodologie</a:t>
            </a:r>
          </a:p>
          <a:p>
            <a:pPr marL="825246" indent="-742950">
              <a:buFont typeface="Wingdings 2" pitchFamily="18" charset="2"/>
              <a:buChar char="E"/>
            </a:pPr>
            <a:r>
              <a:rPr lang="fr-FR" sz="3600" b="1" dirty="0">
                <a:latin typeface="Arial Narrow" pitchFamily="34" charset="0"/>
              </a:rPr>
              <a:t>Résultats </a:t>
            </a:r>
          </a:p>
          <a:p>
            <a:pPr marL="825246" indent="-742950">
              <a:buFont typeface="Wingdings 2" pitchFamily="18" charset="2"/>
              <a:buChar char="E"/>
            </a:pPr>
            <a:r>
              <a:rPr lang="fr-FR" sz="3600" b="1" dirty="0">
                <a:latin typeface="Arial Narrow" pitchFamily="34" charset="0"/>
              </a:rPr>
              <a:t>Quelques insuffisances</a:t>
            </a:r>
          </a:p>
          <a:p>
            <a:pPr marL="825246" indent="-742950">
              <a:buFont typeface="Wingdings 2" pitchFamily="18" charset="2"/>
              <a:buChar char="E"/>
            </a:pPr>
            <a:r>
              <a:rPr lang="fr-FR" sz="3600" b="1" dirty="0">
                <a:latin typeface="Arial Narrow" pitchFamily="34" charset="0"/>
              </a:rPr>
              <a:t>Recommandations </a:t>
            </a:r>
          </a:p>
          <a:p>
            <a:pPr marL="825246" indent="-742950">
              <a:buFont typeface="Wingdings 2" pitchFamily="18" charset="2"/>
              <a:buChar char="E"/>
            </a:pPr>
            <a:r>
              <a:rPr lang="fr-FR" sz="3600" b="1" dirty="0">
                <a:latin typeface="Arial Narrow" pitchFamily="34" charset="0"/>
              </a:rPr>
              <a:t>Conclusion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74638"/>
            <a:ext cx="8001000" cy="868362"/>
          </a:xfrm>
          <a:ln w="28575">
            <a:solidFill>
              <a:schemeClr val="tx1"/>
            </a:solidFill>
          </a:ln>
        </p:spPr>
        <p:txBody>
          <a:bodyPr>
            <a:normAutofit/>
          </a:bodyPr>
          <a:lstStyle/>
          <a:p>
            <a:r>
              <a:rPr lang="fr-FR" sz="2000" b="1" dirty="0">
                <a:latin typeface="Tahoma"/>
                <a:cs typeface="Tahoma"/>
              </a:rPr>
              <a:t>Budget moyen prévisionnel et  fonds mobilisés par habitant par région et par année</a:t>
            </a:r>
            <a:endParaRPr lang="fr-FR" sz="2000" dirty="0"/>
          </a:p>
        </p:txBody>
      </p:sp>
      <p:sp>
        <p:nvSpPr>
          <p:cNvPr id="3" name="Espace réservé du contenu 2"/>
          <p:cNvSpPr>
            <a:spLocks noGrp="1"/>
          </p:cNvSpPr>
          <p:nvPr>
            <p:ph sz="quarter" idx="1"/>
          </p:nvPr>
        </p:nvSpPr>
        <p:spPr>
          <a:xfrm>
            <a:off x="533400" y="1412776"/>
            <a:ext cx="8001000" cy="4953000"/>
          </a:xfrm>
        </p:spPr>
        <p:txBody>
          <a:bodyPr>
            <a:normAutofit/>
          </a:bodyPr>
          <a:lstStyle/>
          <a:p>
            <a:pPr marL="82296" indent="0">
              <a:buNone/>
            </a:pPr>
            <a:r>
              <a:rPr lang="fr-FR" dirty="0"/>
              <a:t>               </a:t>
            </a:r>
            <a:endParaRPr lang="fr-FR" sz="5700" b="1" u="sng" dirty="0"/>
          </a:p>
        </p:txBody>
      </p:sp>
      <p:graphicFrame>
        <p:nvGraphicFramePr>
          <p:cNvPr id="4" name="Graphiqu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DEAD64-D475-40FD-9417-BA439A1FAD26}"/>
              </a:ext>
            </a:extLst>
          </p:cNvPr>
          <p:cNvGraphicFramePr/>
          <p:nvPr>
            <p:extLst/>
          </p:nvPr>
        </p:nvGraphicFramePr>
        <p:xfrm>
          <a:off x="428596" y="1385392"/>
          <a:ext cx="8286808" cy="5186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0693241"/>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642910" y="274638"/>
            <a:ext cx="8043890" cy="654032"/>
          </a:xfrm>
          <a:ln>
            <a:solidFill>
              <a:schemeClr val="tx1"/>
            </a:solidFill>
          </a:ln>
        </p:spPr>
        <p:txBody>
          <a:bodyPr>
            <a:normAutofit fontScale="90000"/>
          </a:bodyPr>
          <a:lstStyle/>
          <a:p>
            <a:pPr algn="ctr"/>
            <a:r>
              <a:rPr lang="fr-CA" b="1" dirty="0">
                <a:latin typeface="Arial Narrow" pitchFamily="34" charset="0"/>
              </a:rPr>
              <a:t>Commentaires</a:t>
            </a:r>
            <a:r>
              <a:rPr lang="fr-CA"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428596" y="1142984"/>
            <a:ext cx="8258204" cy="5357850"/>
          </a:xfrm>
          <a:ln>
            <a:solidFill>
              <a:schemeClr val="tx1"/>
            </a:solidFill>
          </a:ln>
        </p:spPr>
        <p:txBody>
          <a:bodyPr/>
          <a:lstStyle/>
          <a:p>
            <a:pPr>
              <a:buFont typeface="Wingdings" pitchFamily="2" charset="2"/>
              <a:buChar char="Ü"/>
            </a:pPr>
            <a:r>
              <a:rPr lang="fr-CA" dirty="0">
                <a:latin typeface="Arial Narrow" pitchFamily="34" charset="0"/>
              </a:rPr>
              <a:t>Le Budget unitaire moyen prévisionnel annuel par habitant et par région est </a:t>
            </a:r>
            <a:r>
              <a:rPr lang="fr-CA" b="1" u="sng" dirty="0">
                <a:solidFill>
                  <a:srgbClr val="00B0F0"/>
                </a:solidFill>
                <a:latin typeface="Arial Narrow" pitchFamily="34" charset="0"/>
              </a:rPr>
              <a:t>de  31  FCFA</a:t>
            </a:r>
          </a:p>
          <a:p>
            <a:pPr>
              <a:buFont typeface="Wingdings" pitchFamily="2" charset="2"/>
              <a:buChar char="Ü"/>
            </a:pPr>
            <a:r>
              <a:rPr lang="fr-CA" dirty="0">
                <a:latin typeface="Arial Narrow" pitchFamily="34" charset="0"/>
              </a:rPr>
              <a:t>Il est le plus élevé dans la région de Kayes avec 54 FCFA, suivi des régions de Ségou et Sikasso avec respectivement 25 FCFA et 19 FCFA. </a:t>
            </a:r>
          </a:p>
          <a:p>
            <a:pPr>
              <a:buFont typeface="Wingdings" pitchFamily="2" charset="2"/>
              <a:buChar char="Ü"/>
            </a:pPr>
            <a:r>
              <a:rPr lang="fr-CA" dirty="0">
                <a:latin typeface="Arial Narrow" pitchFamily="34" charset="0"/>
              </a:rPr>
              <a:t>Le cout unitaire moyen annuel recouvré par habitant et par région est de </a:t>
            </a:r>
            <a:r>
              <a:rPr lang="fr-CA" b="1" u="sng" dirty="0">
                <a:solidFill>
                  <a:srgbClr val="00B0F0"/>
                </a:solidFill>
                <a:latin typeface="Arial Narrow" pitchFamily="34" charset="0"/>
              </a:rPr>
              <a:t>13  FCFA.</a:t>
            </a:r>
          </a:p>
          <a:p>
            <a:pPr>
              <a:buFont typeface="Wingdings" pitchFamily="2" charset="2"/>
              <a:buChar char="Ü"/>
            </a:pPr>
            <a:r>
              <a:rPr lang="fr-CA" dirty="0">
                <a:latin typeface="Arial Narrow" pitchFamily="34" charset="0"/>
              </a:rPr>
              <a:t>Le montant  unitaire moyen par habitant recouvré est plus élevé dans la région de Kayes (19FCFA). Suivi des régions de Ségou (15 FCFA et Sikasso (9FCFA).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1773355"/>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0"/>
            <a:ext cx="8001000" cy="1000108"/>
          </a:xfrm>
          <a:ln w="28575">
            <a:solidFill>
              <a:schemeClr val="tx1"/>
            </a:solidFill>
          </a:ln>
        </p:spPr>
        <p:txBody>
          <a:bodyPr>
            <a:noAutofit/>
          </a:bodyPr>
          <a:lstStyle/>
          <a:p>
            <a:r>
              <a:rPr lang="fr-FR" sz="2400" b="1" dirty="0">
                <a:latin typeface="Arial Narrow" pitchFamily="34" charset="0"/>
                <a:cs typeface="Tahoma"/>
              </a:rPr>
              <a:t>Budget  moyen  annuel planifié et montant moyen annuel mobilisé par évacuation  et par région (2015/2016)</a:t>
            </a:r>
            <a:endParaRPr lang="fr-FR" sz="2400" dirty="0">
              <a:latin typeface="Arial Narrow" pitchFamily="34" charset="0"/>
            </a:endParaRPr>
          </a:p>
        </p:txBody>
      </p:sp>
      <p:sp>
        <p:nvSpPr>
          <p:cNvPr id="3" name="Espace réservé du contenu 2"/>
          <p:cNvSpPr>
            <a:spLocks noGrp="1"/>
          </p:cNvSpPr>
          <p:nvPr>
            <p:ph sz="quarter" idx="1"/>
          </p:nvPr>
        </p:nvSpPr>
        <p:spPr>
          <a:xfrm>
            <a:off x="533400" y="1295400"/>
            <a:ext cx="8001000" cy="4953000"/>
          </a:xfrm>
        </p:spPr>
        <p:txBody>
          <a:bodyPr>
            <a:normAutofit/>
          </a:bodyPr>
          <a:lstStyle/>
          <a:p>
            <a:pPr marL="82296" indent="0">
              <a:buNone/>
            </a:pPr>
            <a:r>
              <a:rPr lang="fr-FR" dirty="0"/>
              <a:t>               </a:t>
            </a:r>
            <a:endParaRPr lang="fr-FR" sz="5700" b="1" u="sng" dirty="0"/>
          </a:p>
        </p:txBody>
      </p:sp>
      <p:graphicFrame>
        <p:nvGraphicFramePr>
          <p:cNvPr id="4" name="Graphiqu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AA0103-611B-4884-921B-EB1F0E636EDC}"/>
              </a:ext>
            </a:extLst>
          </p:cNvPr>
          <p:cNvGraphicFramePr/>
          <p:nvPr>
            <p:extLst/>
          </p:nvPr>
        </p:nvGraphicFramePr>
        <p:xfrm>
          <a:off x="500034" y="1142984"/>
          <a:ext cx="8208912" cy="5542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779977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428596" y="274638"/>
            <a:ext cx="8258204" cy="725470"/>
          </a:xfrm>
          <a:ln w="28575">
            <a:solidFill>
              <a:schemeClr val="tx1"/>
            </a:solidFill>
          </a:ln>
        </p:spPr>
        <p:txBody>
          <a:bodyPr>
            <a:normAutofit fontScale="90000"/>
          </a:bodyPr>
          <a:lstStyle/>
          <a:p>
            <a:pPr algn="ctr"/>
            <a:r>
              <a:rPr lang="fr-CA" b="1" dirty="0">
                <a:latin typeface="Arial Narrow" pitchFamily="34" charset="0"/>
              </a:rPr>
              <a:t>Commentaires</a:t>
            </a:r>
            <a:r>
              <a:rPr lang="fr-CA"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285720" y="1214422"/>
            <a:ext cx="8572560" cy="5214974"/>
          </a:xfrm>
          <a:ln>
            <a:solidFill>
              <a:schemeClr val="tx1"/>
            </a:solidFill>
          </a:ln>
        </p:spPr>
        <p:txBody>
          <a:bodyPr>
            <a:normAutofit lnSpcReduction="10000"/>
          </a:bodyPr>
          <a:lstStyle/>
          <a:p>
            <a:pPr>
              <a:buFont typeface="Wingdings" pitchFamily="2" charset="2"/>
              <a:buChar char="Ü"/>
            </a:pPr>
            <a:r>
              <a:rPr lang="fr-CA" dirty="0">
                <a:latin typeface="Arial Narrow" pitchFamily="34" charset="0"/>
              </a:rPr>
              <a:t>Les montants mobilisés, représentent  parfois le 1/3 ou la moitié des montants planifiés .  </a:t>
            </a:r>
          </a:p>
          <a:p>
            <a:pPr>
              <a:buFont typeface="Wingdings" pitchFamily="2" charset="2"/>
              <a:buChar char="Ü"/>
            </a:pPr>
            <a:r>
              <a:rPr lang="fr-CA" dirty="0">
                <a:latin typeface="Arial Narrow" pitchFamily="34" charset="0"/>
              </a:rPr>
              <a:t>La moyenne régionale par femme évacuée varie de 38489 FCFA pour la planification  à 16577 FCFA  en montant mobilisé,</a:t>
            </a:r>
          </a:p>
          <a:p>
            <a:pPr>
              <a:buFont typeface="Wingdings" pitchFamily="2" charset="2"/>
              <a:buChar char="Ü"/>
            </a:pPr>
            <a:r>
              <a:rPr lang="fr-CA" dirty="0">
                <a:latin typeface="Arial Narrow" pitchFamily="34" charset="0"/>
              </a:rPr>
              <a:t>La région de Kayes  dispose du montant le plus élevé par évacuation  : 81344 FCFA contre 25412 FCFA de mobilisé, soit moins que le 1/3 de la prévision</a:t>
            </a:r>
          </a:p>
          <a:p>
            <a:pPr>
              <a:buFont typeface="Wingdings" pitchFamily="2" charset="2"/>
              <a:buChar char="Ü"/>
            </a:pPr>
            <a:r>
              <a:rPr lang="fr-CA" dirty="0">
                <a:latin typeface="Arial Narrow" pitchFamily="34" charset="0"/>
              </a:rPr>
              <a:t>Pour la région de Sikasso, le prévisionnel est de 21445 FCFA contre 10472 FCFA de montant mobilisé, soit moins que la ½ de la prévision</a:t>
            </a:r>
          </a:p>
          <a:p>
            <a:pPr>
              <a:buFont typeface="Wingdings" pitchFamily="2" charset="2"/>
              <a:buChar char="Ü"/>
            </a:pPr>
            <a:r>
              <a:rPr lang="fr-CA" dirty="0">
                <a:latin typeface="Arial Narrow" pitchFamily="34" charset="0"/>
              </a:rPr>
              <a:t>Pour la région de Ségou, le prévisionnel est de 29745 </a:t>
            </a:r>
            <a:r>
              <a:rPr lang="fr-CA" dirty="0" err="1">
                <a:latin typeface="Arial Narrow" pitchFamily="34" charset="0"/>
              </a:rPr>
              <a:t>fCFA</a:t>
            </a:r>
            <a:r>
              <a:rPr lang="fr-CA" dirty="0">
                <a:latin typeface="Arial Narrow" pitchFamily="34" charset="0"/>
              </a:rPr>
              <a:t> contre 17841 FCFA de montant mobilisé, soit un peu plus que la moitié de la prévision.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7537200"/>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38"/>
            <a:ext cx="8186766" cy="654032"/>
          </a:xfrm>
          <a:ln w="28575">
            <a:solidFill>
              <a:schemeClr val="tx1"/>
            </a:solidFill>
          </a:ln>
        </p:spPr>
        <p:txBody>
          <a:bodyPr>
            <a:noAutofit/>
          </a:bodyPr>
          <a:lstStyle/>
          <a:p>
            <a:pPr lvl="1" algn="l" defTabSz="457200" rtl="0">
              <a:spcBef>
                <a:spcPct val="0"/>
              </a:spcBef>
            </a:pPr>
            <a:r>
              <a:rPr lang="fr-FR" sz="4000" b="1" dirty="0">
                <a:latin typeface="Tahoma"/>
                <a:cs typeface="Tahoma"/>
              </a:rPr>
              <a:t/>
            </a:r>
            <a:br>
              <a:rPr lang="fr-FR" sz="4000" b="1" dirty="0">
                <a:latin typeface="Tahoma"/>
                <a:cs typeface="Tahoma"/>
              </a:rPr>
            </a:br>
            <a:r>
              <a:rPr lang="fr-FR" sz="2400" dirty="0">
                <a:latin typeface="Arial Narrow" pitchFamily="34" charset="0"/>
                <a:cs typeface="Arial" pitchFamily="34" charset="0"/>
              </a:rPr>
              <a:t>Mobilisation par acteur et par année 2014 et 2015</a:t>
            </a:r>
            <a:endParaRPr lang="fr-CA" sz="2400" kern="1200" dirty="0">
              <a:solidFill>
                <a:srgbClr val="00B0F0"/>
              </a:solidFill>
              <a:latin typeface="Arial Narrow" pitchFamily="34" charset="0"/>
              <a:ea typeface="+mj-ea"/>
              <a:cs typeface="Arial" pitchFamily="34" charset="0"/>
            </a:endParaRPr>
          </a:p>
        </p:txBody>
      </p:sp>
      <p:graphicFrame>
        <p:nvGraphicFramePr>
          <p:cNvPr id="6" name="Chart 5"/>
          <p:cNvGraphicFramePr>
            <a:graphicFrameLocks noGrp="1"/>
          </p:cNvGraphicFramePr>
          <p:nvPr/>
        </p:nvGraphicFramePr>
        <p:xfrm>
          <a:off x="357158" y="1071547"/>
          <a:ext cx="8429684" cy="5501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178915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428596" y="274638"/>
            <a:ext cx="8358246" cy="654032"/>
          </a:xfrm>
          <a:ln w="28575">
            <a:solidFill>
              <a:schemeClr val="tx1"/>
            </a:solidFill>
          </a:ln>
        </p:spPr>
        <p:txBody>
          <a:bodyPr>
            <a:normAutofit fontScale="90000"/>
          </a:bodyPr>
          <a:lstStyle/>
          <a:p>
            <a:pPr algn="ctr"/>
            <a:r>
              <a:rPr lang="fr-CA" b="1" dirty="0">
                <a:latin typeface="Arial Narrow" pitchFamily="34" charset="0"/>
              </a:rPr>
              <a:t>Commentaires</a:t>
            </a:r>
            <a:r>
              <a:rPr lang="fr-CA"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357158" y="1071546"/>
            <a:ext cx="8429684" cy="5429288"/>
          </a:xfrm>
          <a:ln>
            <a:solidFill>
              <a:schemeClr val="tx1"/>
            </a:solidFill>
          </a:ln>
        </p:spPr>
        <p:txBody>
          <a:bodyPr>
            <a:normAutofit/>
          </a:bodyPr>
          <a:lstStyle/>
          <a:p>
            <a:pPr>
              <a:buFont typeface="Wingdings" pitchFamily="2" charset="2"/>
              <a:buChar char="Ü"/>
            </a:pPr>
            <a:r>
              <a:rPr lang="fr-CA" sz="2700" dirty="0">
                <a:latin typeface="Arial Narrow" pitchFamily="34" charset="0"/>
              </a:rPr>
              <a:t>En  terme de mobilisation des ressources les ASACO ont enregistré les meilleures performances entre 2014 et 2015, ainsi la région de Ségou a obtenu  </a:t>
            </a:r>
            <a:r>
              <a:rPr lang="fr-CA" sz="2700" dirty="0">
                <a:solidFill>
                  <a:srgbClr val="00B050"/>
                </a:solidFill>
                <a:latin typeface="Arial Narrow" pitchFamily="34" charset="0"/>
              </a:rPr>
              <a:t>un taux </a:t>
            </a:r>
            <a:r>
              <a:rPr lang="fr-CA" sz="2700" b="1" dirty="0">
                <a:solidFill>
                  <a:srgbClr val="00B050"/>
                </a:solidFill>
                <a:latin typeface="Arial Narrow" pitchFamily="34" charset="0"/>
              </a:rPr>
              <a:t>de 70%, </a:t>
            </a:r>
            <a:r>
              <a:rPr lang="fr-CA" sz="2700" dirty="0">
                <a:latin typeface="Arial Narrow" pitchFamily="34" charset="0"/>
              </a:rPr>
              <a:t>celle de Sikasso est passée de </a:t>
            </a:r>
            <a:r>
              <a:rPr lang="fr-CA" sz="2700" b="1" dirty="0">
                <a:solidFill>
                  <a:srgbClr val="00B050"/>
                </a:solidFill>
                <a:latin typeface="Arial Narrow" pitchFamily="34" charset="0"/>
              </a:rPr>
              <a:t>55 à 61% </a:t>
            </a:r>
            <a:r>
              <a:rPr lang="fr-CA" sz="2700" dirty="0">
                <a:latin typeface="Arial Narrow" pitchFamily="34" charset="0"/>
              </a:rPr>
              <a:t>et celle de Kayes de </a:t>
            </a:r>
            <a:r>
              <a:rPr lang="fr-CA" sz="2700" dirty="0">
                <a:solidFill>
                  <a:srgbClr val="00B050"/>
                </a:solidFill>
                <a:latin typeface="Arial Narrow" pitchFamily="34" charset="0"/>
              </a:rPr>
              <a:t>28 à 47%.</a:t>
            </a:r>
          </a:p>
          <a:p>
            <a:pPr>
              <a:buFont typeface="Wingdings" pitchFamily="2" charset="2"/>
              <a:buChar char="Ü"/>
            </a:pPr>
            <a:r>
              <a:rPr lang="fr-CA" sz="2700" dirty="0">
                <a:latin typeface="Arial Narrow" pitchFamily="34" charset="0"/>
              </a:rPr>
              <a:t>Les collectivités ont réalisé un taux régional </a:t>
            </a:r>
            <a:r>
              <a:rPr lang="fr-CA" sz="2700" dirty="0">
                <a:solidFill>
                  <a:srgbClr val="00B0F0"/>
                </a:solidFill>
                <a:latin typeface="Arial Narrow" pitchFamily="34" charset="0"/>
              </a:rPr>
              <a:t>de 52%</a:t>
            </a:r>
            <a:r>
              <a:rPr lang="fr-CA" sz="2700" dirty="0">
                <a:latin typeface="Arial Narrow" pitchFamily="34" charset="0"/>
              </a:rPr>
              <a:t> pour la région de  Ségou, </a:t>
            </a:r>
            <a:r>
              <a:rPr lang="fr-CA" sz="2700" dirty="0">
                <a:solidFill>
                  <a:srgbClr val="00B0F0"/>
                </a:solidFill>
                <a:latin typeface="Arial Narrow" pitchFamily="34" charset="0"/>
              </a:rPr>
              <a:t>de 27 à 40% </a:t>
            </a:r>
            <a:r>
              <a:rPr lang="fr-CA" sz="2700" dirty="0">
                <a:latin typeface="Arial Narrow" pitchFamily="34" charset="0"/>
              </a:rPr>
              <a:t>pour celle de Sikasso et de </a:t>
            </a:r>
            <a:r>
              <a:rPr lang="fr-CA" sz="2700" dirty="0">
                <a:solidFill>
                  <a:srgbClr val="00B0F0"/>
                </a:solidFill>
                <a:latin typeface="Arial Narrow" pitchFamily="34" charset="0"/>
              </a:rPr>
              <a:t>17 à 18% </a:t>
            </a:r>
            <a:r>
              <a:rPr lang="fr-CA" sz="2700" dirty="0">
                <a:latin typeface="Arial Narrow" pitchFamily="34" charset="0"/>
              </a:rPr>
              <a:t>pour la région de Kayes;</a:t>
            </a:r>
          </a:p>
          <a:p>
            <a:pPr>
              <a:buFont typeface="Wingdings" pitchFamily="2" charset="2"/>
              <a:buChar char="Ü"/>
            </a:pPr>
            <a:r>
              <a:rPr lang="fr-CA" sz="2700" dirty="0">
                <a:latin typeface="Arial Narrow" pitchFamily="34" charset="0"/>
              </a:rPr>
              <a:t>Les autres acteurs suivent avec 36%</a:t>
            </a:r>
            <a:r>
              <a:rPr lang="fr-CA" sz="2700" dirty="0">
                <a:solidFill>
                  <a:srgbClr val="00B0F0"/>
                </a:solidFill>
                <a:latin typeface="Arial Narrow" pitchFamily="34" charset="0"/>
              </a:rPr>
              <a:t> </a:t>
            </a:r>
            <a:r>
              <a:rPr lang="fr-CA" sz="2700" dirty="0">
                <a:latin typeface="Arial Narrow" pitchFamily="34" charset="0"/>
              </a:rPr>
              <a:t>au niveau de la région de Ségou,</a:t>
            </a:r>
          </a:p>
          <a:p>
            <a:pPr>
              <a:buFont typeface="Wingdings" pitchFamily="2" charset="2"/>
              <a:buChar char="Ü"/>
            </a:pPr>
            <a:r>
              <a:rPr lang="fr-CA" sz="2700" dirty="0">
                <a:latin typeface="Arial Narrow" pitchFamily="34" charset="0"/>
              </a:rPr>
              <a:t>Les CSREF sont les moins performants avec 0%</a:t>
            </a:r>
          </a:p>
          <a:p>
            <a:pPr>
              <a:buNone/>
            </a:pPr>
            <a:endParaRPr lang="fr-CA" dirty="0"/>
          </a:p>
          <a:p>
            <a:endParaRPr lang="fr-CA" dirty="0"/>
          </a:p>
          <a:p>
            <a:endParaRPr lang="fr-CA" dirty="0"/>
          </a:p>
          <a:p>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7644398"/>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B54E08-83FC-4687-9919-84A1D0AFAE6C}"/>
              </a:ext>
            </a:extLst>
          </p:cNvPr>
          <p:cNvSpPr>
            <a:spLocks noGrp="1"/>
          </p:cNvSpPr>
          <p:nvPr>
            <p:ph type="title"/>
          </p:nvPr>
        </p:nvSpPr>
        <p:spPr/>
        <p:txBody>
          <a:bodyPr>
            <a:normAutofit fontScale="90000"/>
          </a:bodyPr>
          <a:lstStyle/>
          <a:p>
            <a:r>
              <a:rPr lang="fr-CA" dirty="0"/>
              <a:t> contribution des acteurs à la mobilisation des fonds de la caisse   </a:t>
            </a:r>
          </a:p>
        </p:txBody>
      </p:sp>
      <p:graphicFrame>
        <p:nvGraphicFramePr>
          <p:cNvPr id="4" name="Conten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2D1C8E-73E5-4F5E-9098-027D46DAF0AE}"/>
              </a:ext>
            </a:extLst>
          </p:cNvPr>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19338070"/>
              </p:ext>
            </p:extLst>
          </p:nvPr>
        </p:nvGraphicFramePr>
        <p:xfrm>
          <a:off x="179512" y="1628800"/>
          <a:ext cx="8568952" cy="4032450"/>
        </p:xfrm>
        <a:graphic>
          <a:graphicData uri="http://schemas.openxmlformats.org/drawingml/2006/table">
            <a:tbl>
              <a:tblPr>
                <a:tableStyleId>{5C22544A-7EE6-4342-B048-85BDC9FD1C3A}</a:tableStyleId>
              </a:tblPr>
              <a:tblGrid>
                <a:gridCol w="132966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421571400"/>
                    </a:ext>
                  </a:extLst>
                </a:gridCol>
                <a:gridCol w="179751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466102840"/>
                    </a:ext>
                  </a:extLst>
                </a:gridCol>
                <a:gridCol w="147740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9218495"/>
                    </a:ext>
                  </a:extLst>
                </a:gridCol>
                <a:gridCol w="18713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889260604"/>
                    </a:ext>
                  </a:extLst>
                </a:gridCol>
                <a:gridCol w="209299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73479746"/>
                    </a:ext>
                  </a:extLst>
                </a:gridCol>
              </a:tblGrid>
              <a:tr h="806490">
                <a:tc>
                  <a:txBody>
                    <a:bodyPr/>
                    <a:lstStyle/>
                    <a:p>
                      <a:pPr algn="l" fontAlgn="b"/>
                      <a:r>
                        <a:rPr lang="fr-CA" sz="2800" u="none" strike="noStrike" dirty="0">
                          <a:effectLst/>
                        </a:rPr>
                        <a:t>Régions</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CA" sz="2800" u="none" strike="noStrike" dirty="0">
                          <a:effectLst/>
                        </a:rPr>
                        <a:t>Collectivités </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fr-CA" sz="2800" u="none" strike="noStrike">
                          <a:effectLst/>
                        </a:rPr>
                        <a:t>ASACO</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CA" sz="2800" u="none" strike="noStrike">
                          <a:effectLst/>
                        </a:rPr>
                        <a:t>CSRéf</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CA" sz="2800" u="none" strike="noStrike">
                          <a:effectLst/>
                        </a:rPr>
                        <a:t>Autres</a:t>
                      </a:r>
                      <a:endParaRPr lang="fr-CA"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435571397"/>
                  </a:ext>
                </a:extLst>
              </a:tr>
              <a:tr h="806490">
                <a:tc>
                  <a:txBody>
                    <a:bodyPr/>
                    <a:lstStyle/>
                    <a:p>
                      <a:pPr algn="l" fontAlgn="b"/>
                      <a:r>
                        <a:rPr lang="fr-CA" sz="2800" u="none" strike="noStrike">
                          <a:effectLst/>
                        </a:rPr>
                        <a:t>KAYES</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32</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68</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0</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0</a:t>
                      </a:r>
                      <a:endParaRPr lang="fr-CA"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901446027"/>
                  </a:ext>
                </a:extLst>
              </a:tr>
              <a:tr h="806490">
                <a:tc>
                  <a:txBody>
                    <a:bodyPr/>
                    <a:lstStyle/>
                    <a:p>
                      <a:pPr algn="l" fontAlgn="b"/>
                      <a:r>
                        <a:rPr lang="fr-CA" sz="2800" u="none" strike="noStrike">
                          <a:effectLst/>
                        </a:rPr>
                        <a:t>SIKASSO</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46</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54</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0</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0</a:t>
                      </a:r>
                      <a:endParaRPr lang="fr-CA" sz="2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71022209"/>
                  </a:ext>
                </a:extLst>
              </a:tr>
              <a:tr h="806490">
                <a:tc>
                  <a:txBody>
                    <a:bodyPr/>
                    <a:lstStyle/>
                    <a:p>
                      <a:pPr algn="l" fontAlgn="b"/>
                      <a:r>
                        <a:rPr lang="fr-CA" sz="2800" u="none" strike="noStrike">
                          <a:effectLst/>
                        </a:rPr>
                        <a:t>SEGOU</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36</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60</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0</a:t>
                      </a:r>
                      <a:endParaRPr lang="fr-CA"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5</a:t>
                      </a:r>
                      <a:endParaRPr lang="fr-CA"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731379799"/>
                  </a:ext>
                </a:extLst>
              </a:tr>
              <a:tr h="806490">
                <a:tc>
                  <a:txBody>
                    <a:bodyPr/>
                    <a:lstStyle/>
                    <a:p>
                      <a:pPr algn="l" fontAlgn="b"/>
                      <a:r>
                        <a:rPr lang="fr-CA" sz="2800" u="none" strike="noStrike">
                          <a:effectLst/>
                        </a:rPr>
                        <a:t>TOTAL </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37</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61</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a:effectLst/>
                        </a:rPr>
                        <a:t>0</a:t>
                      </a:r>
                      <a:endParaRPr lang="fr-CA" sz="2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CA" sz="2800" u="none" strike="noStrike" dirty="0">
                          <a:effectLst/>
                        </a:rPr>
                        <a:t>2</a:t>
                      </a:r>
                      <a:endParaRPr lang="fr-CA"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845233145"/>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3089837"/>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8358246" cy="511156"/>
          </a:xfrm>
          <a:ln w="28575">
            <a:solidFill>
              <a:schemeClr val="tx1"/>
            </a:solidFill>
          </a:ln>
        </p:spPr>
        <p:txBody>
          <a:bodyPr>
            <a:normAutofit fontScale="90000"/>
          </a:bodyPr>
          <a:lstStyle/>
          <a:p>
            <a:r>
              <a:rPr lang="fr-FR" sz="4000" b="1" dirty="0">
                <a:latin typeface="Tahoma"/>
                <a:cs typeface="Tahoma"/>
              </a:rPr>
              <a:t/>
            </a:r>
            <a:br>
              <a:rPr lang="fr-FR" sz="4000" b="1" dirty="0">
                <a:latin typeface="Tahoma"/>
                <a:cs typeface="Tahoma"/>
              </a:rPr>
            </a:br>
            <a:r>
              <a:rPr lang="fr-FR" b="1" dirty="0">
                <a:latin typeface="Tahoma"/>
                <a:cs typeface="Tahoma"/>
              </a:rPr>
              <a:t/>
            </a:r>
            <a:br>
              <a:rPr lang="fr-FR" b="1" dirty="0">
                <a:latin typeface="Tahoma"/>
                <a:cs typeface="Tahoma"/>
              </a:rPr>
            </a:br>
            <a:r>
              <a:rPr lang="fr-FR" sz="2700" b="1" dirty="0">
                <a:latin typeface="Arial Narrow" pitchFamily="34" charset="0"/>
                <a:cs typeface="Tahoma"/>
              </a:rPr>
              <a:t>Mobilisation des ressources par acteur en 2015/2016 </a:t>
            </a:r>
            <a:endParaRPr lang="fr-CA" sz="2700" dirty="0">
              <a:solidFill>
                <a:schemeClr val="tx1"/>
              </a:solidFill>
              <a:latin typeface="Arial Narrow" pitchFamily="34" charset="0"/>
            </a:endParaRPr>
          </a:p>
        </p:txBody>
      </p:sp>
      <p:graphicFrame>
        <p:nvGraphicFramePr>
          <p:cNvPr id="6" name="Chart 5"/>
          <p:cNvGraphicFramePr>
            <a:graphicFrameLocks noGrp="1"/>
          </p:cNvGraphicFramePr>
          <p:nvPr/>
        </p:nvGraphicFramePr>
        <p:xfrm>
          <a:off x="428596" y="928671"/>
          <a:ext cx="8358246" cy="5429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9399793"/>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796908"/>
          </a:xfrm>
          <a:ln w="28575">
            <a:solidFill>
              <a:schemeClr val="tx1"/>
            </a:solidFill>
          </a:ln>
        </p:spPr>
        <p:txBody>
          <a:bodyPr>
            <a:normAutofit/>
          </a:bodyPr>
          <a:lstStyle/>
          <a:p>
            <a:pPr algn="ctr"/>
            <a:r>
              <a:rPr lang="fr-FR" sz="3600" b="1" dirty="0">
                <a:latin typeface="Arial Narrow" pitchFamily="34" charset="0"/>
              </a:rPr>
              <a:t>Commentaires</a:t>
            </a:r>
            <a:endParaRPr lang="en-US" sz="3600" b="1" dirty="0">
              <a:latin typeface="Arial Narrow" pitchFamily="34" charset="0"/>
            </a:endParaRPr>
          </a:p>
        </p:txBody>
      </p:sp>
      <p:sp>
        <p:nvSpPr>
          <p:cNvPr id="3" name="Content Placeholder 2"/>
          <p:cNvSpPr>
            <a:spLocks noGrp="1"/>
          </p:cNvSpPr>
          <p:nvPr>
            <p:ph sz="quarter" idx="1"/>
          </p:nvPr>
        </p:nvSpPr>
        <p:spPr>
          <a:xfrm>
            <a:off x="428596" y="1285860"/>
            <a:ext cx="8258204" cy="5000660"/>
          </a:xfrm>
          <a:ln>
            <a:solidFill>
              <a:schemeClr val="tx1"/>
            </a:solidFill>
          </a:ln>
        </p:spPr>
        <p:txBody>
          <a:bodyPr/>
          <a:lstStyle/>
          <a:p>
            <a:pPr>
              <a:buFont typeface="Wingdings" pitchFamily="2" charset="2"/>
              <a:buChar char="Ü"/>
            </a:pPr>
            <a:r>
              <a:rPr lang="fr-FR" sz="2700" dirty="0">
                <a:latin typeface="Arial Narrow" pitchFamily="34" charset="0"/>
              </a:rPr>
              <a:t>En 2015/2016 aussi les ASACO présentent les taux de mobilisation les plus élevés avec 68% à Kayes, 60% à Ségou et 54% à Sikasso</a:t>
            </a:r>
          </a:p>
          <a:p>
            <a:pPr>
              <a:buFont typeface="Wingdings" pitchFamily="2" charset="2"/>
              <a:buChar char="Ü"/>
            </a:pPr>
            <a:r>
              <a:rPr lang="fr-FR" sz="2700" dirty="0">
                <a:latin typeface="Arial Narrow" pitchFamily="34" charset="0"/>
              </a:rPr>
              <a:t>Les collectivités suivent avec 46% à Sikasso, 37% à Ségou et 32% à Kayes,</a:t>
            </a:r>
          </a:p>
          <a:p>
            <a:pPr>
              <a:buFont typeface="Wingdings" pitchFamily="2" charset="2"/>
              <a:buChar char="Ü"/>
            </a:pPr>
            <a:r>
              <a:rPr lang="fr-FR" sz="2700" dirty="0">
                <a:latin typeface="Arial Narrow" pitchFamily="34" charset="0"/>
              </a:rPr>
              <a:t>La contribution des CSREF  presque nulle 0% pour les trois régions.( </a:t>
            </a:r>
            <a:r>
              <a:rPr lang="fr-FR" sz="2700" dirty="0" err="1">
                <a:latin typeface="Arial Narrow" pitchFamily="34" charset="0"/>
              </a:rPr>
              <a:t>segou</a:t>
            </a:r>
            <a:r>
              <a:rPr lang="fr-FR" sz="2700" dirty="0">
                <a:latin typeface="Arial Narrow" pitchFamily="34" charset="0"/>
              </a:rPr>
              <a:t> 2-3 %)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45A9E8-47A5-4931-AB94-977E91D5F55F}"/>
              </a:ext>
            </a:extLst>
          </p:cNvPr>
          <p:cNvSpPr>
            <a:spLocks noGrp="1"/>
          </p:cNvSpPr>
          <p:nvPr>
            <p:ph type="title"/>
          </p:nvPr>
        </p:nvSpPr>
        <p:spPr>
          <a:xfrm>
            <a:off x="428596" y="274638"/>
            <a:ext cx="8258204" cy="654032"/>
          </a:xfrm>
          <a:ln>
            <a:solidFill>
              <a:schemeClr val="tx1"/>
            </a:solidFill>
          </a:ln>
        </p:spPr>
        <p:txBody>
          <a:bodyPr>
            <a:normAutofit fontScale="90000"/>
          </a:bodyPr>
          <a:lstStyle/>
          <a:p>
            <a:pPr algn="ctr"/>
            <a:r>
              <a:rPr lang="fr-CA" b="1" dirty="0">
                <a:latin typeface="Arial Narrow" pitchFamily="34" charset="0"/>
              </a:rPr>
              <a:t>Commentaires</a:t>
            </a:r>
            <a:r>
              <a:rPr lang="fr-CA" dirty="0"/>
              <a:t>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3469B-65F9-4998-A6DD-E6C4E25919F8}"/>
              </a:ext>
            </a:extLst>
          </p:cNvPr>
          <p:cNvSpPr>
            <a:spLocks noGrp="1"/>
          </p:cNvSpPr>
          <p:nvPr>
            <p:ph sz="quarter" idx="1"/>
          </p:nvPr>
        </p:nvSpPr>
        <p:spPr>
          <a:xfrm>
            <a:off x="428596" y="1071546"/>
            <a:ext cx="8258204" cy="5357850"/>
          </a:xfrm>
          <a:ln>
            <a:solidFill>
              <a:schemeClr val="tx1"/>
            </a:solidFill>
          </a:ln>
        </p:spPr>
        <p:txBody>
          <a:bodyPr>
            <a:normAutofit lnSpcReduction="10000"/>
          </a:bodyPr>
          <a:lstStyle/>
          <a:p>
            <a:pPr marL="0" indent="0">
              <a:buNone/>
            </a:pPr>
            <a:r>
              <a:rPr lang="fr-FR" dirty="0">
                <a:latin typeface="Arial Narrow" pitchFamily="34" charset="0"/>
              </a:rPr>
              <a:t>L’analyse du critère de performance de  mobilisation de la contrepartie du financement par les ASACO et les collectivités ( au moins 60 % de mobilisation de la contribution par ASACO et par les Collectivités)  permet d’identifier  les districts les plus performants :</a:t>
            </a:r>
          </a:p>
          <a:p>
            <a:pPr>
              <a:buFont typeface="Wingdings 2" pitchFamily="18" charset="2"/>
              <a:buChar char=""/>
            </a:pPr>
            <a:r>
              <a:rPr lang="fr-FR" dirty="0">
                <a:latin typeface="Arial Narrow" pitchFamily="34" charset="0"/>
              </a:rPr>
              <a:t>Kayes :   Bafoulabe ,</a:t>
            </a:r>
          </a:p>
          <a:p>
            <a:pPr>
              <a:buFont typeface="Wingdings 2" pitchFamily="18" charset="2"/>
              <a:buChar char=""/>
            </a:pPr>
            <a:r>
              <a:rPr lang="fr-FR" dirty="0">
                <a:latin typeface="Arial Narrow" pitchFamily="34" charset="0"/>
              </a:rPr>
              <a:t> Ségou  Baraouli et Macina </a:t>
            </a:r>
          </a:p>
          <a:p>
            <a:pPr>
              <a:buFont typeface="Wingdings 2" pitchFamily="18" charset="2"/>
              <a:buChar char=""/>
            </a:pPr>
            <a:r>
              <a:rPr lang="fr-FR" dirty="0">
                <a:latin typeface="Arial Narrow" pitchFamily="34" charset="0"/>
              </a:rPr>
              <a:t>Sikasso :  Bougouni, </a:t>
            </a:r>
            <a:r>
              <a:rPr lang="fr-FR" dirty="0" err="1">
                <a:latin typeface="Arial Narrow" pitchFamily="34" charset="0"/>
              </a:rPr>
              <a:t>Nienan</a:t>
            </a:r>
            <a:r>
              <a:rPr lang="fr-FR" dirty="0">
                <a:latin typeface="Arial Narrow" pitchFamily="34" charset="0"/>
              </a:rPr>
              <a:t> et </a:t>
            </a:r>
            <a:r>
              <a:rPr lang="fr-FR" dirty="0" err="1">
                <a:latin typeface="Arial Narrow" pitchFamily="34" charset="0"/>
              </a:rPr>
              <a:t>kigan</a:t>
            </a:r>
            <a:r>
              <a:rPr lang="fr-FR" dirty="0">
                <a:latin typeface="Arial Narrow" pitchFamily="34" charset="0"/>
              </a:rPr>
              <a:t>  </a:t>
            </a:r>
          </a:p>
          <a:p>
            <a:pPr>
              <a:buFont typeface="Wingdings 2" pitchFamily="18" charset="2"/>
              <a:buChar char=""/>
            </a:pPr>
            <a:r>
              <a:rPr lang="fr-FR" dirty="0">
                <a:latin typeface="Arial Narrow" pitchFamily="34" charset="0"/>
              </a:rPr>
              <a:t>Mopti  :  </a:t>
            </a:r>
            <a:r>
              <a:rPr lang="fr-FR" dirty="0" err="1">
                <a:latin typeface="Arial Narrow" pitchFamily="34" charset="0"/>
              </a:rPr>
              <a:t>Bankass</a:t>
            </a:r>
            <a:r>
              <a:rPr lang="fr-FR" dirty="0">
                <a:latin typeface="Arial Narrow" pitchFamily="34" charset="0"/>
              </a:rPr>
              <a:t>, Koro et Bandiagara </a:t>
            </a:r>
          </a:p>
          <a:p>
            <a:pPr>
              <a:buFont typeface="Wingdings 2" pitchFamily="18" charset="2"/>
              <a:buChar char=""/>
            </a:pPr>
            <a:r>
              <a:rPr lang="fr-FR" dirty="0">
                <a:latin typeface="Arial Narrow" pitchFamily="34" charset="0"/>
              </a:rPr>
              <a:t> Ils représentent au total 9 districts sur les 36 districts étudiés soit 25 % de l’ensemble.  </a:t>
            </a:r>
          </a:p>
          <a:p>
            <a:pPr>
              <a:buFont typeface="Wingdings 2" pitchFamily="18" charset="2"/>
              <a:buChar char=""/>
            </a:pPr>
            <a:r>
              <a:rPr lang="fr-FR" dirty="0">
                <a:latin typeface="Arial Narrow" pitchFamily="34" charset="0"/>
              </a:rPr>
              <a:t> Il serait important d’analyser les performances techniques en cohérence avec ces performances financières.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39141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24800" cy="582594"/>
          </a:xfrm>
          <a:ln w="28575">
            <a:solidFill>
              <a:schemeClr val="tx1"/>
            </a:solidFill>
          </a:ln>
        </p:spPr>
        <p:txBody>
          <a:bodyPr>
            <a:noAutofit/>
          </a:bodyPr>
          <a:lstStyle/>
          <a:p>
            <a:pPr algn="ctr"/>
            <a:r>
              <a:rPr lang="fr-FR" sz="3600" b="1" dirty="0">
                <a:latin typeface="Arial Narrow" pitchFamily="34" charset="0"/>
              </a:rPr>
              <a:t>1.Contexte et justification </a:t>
            </a:r>
            <a:endParaRPr lang="en-US" sz="3600" b="1" dirty="0">
              <a:latin typeface="Arial Narrow" pitchFamily="34" charset="0"/>
            </a:endParaRPr>
          </a:p>
        </p:txBody>
      </p:sp>
      <p:sp>
        <p:nvSpPr>
          <p:cNvPr id="3" name="Content Placeholder 2"/>
          <p:cNvSpPr>
            <a:spLocks noGrp="1"/>
          </p:cNvSpPr>
          <p:nvPr>
            <p:ph sz="quarter" idx="1"/>
          </p:nvPr>
        </p:nvSpPr>
        <p:spPr>
          <a:xfrm>
            <a:off x="285720" y="1071546"/>
            <a:ext cx="8501122" cy="5481654"/>
          </a:xfrm>
          <a:ln>
            <a:solidFill>
              <a:schemeClr val="tx1"/>
            </a:solidFill>
          </a:ln>
        </p:spPr>
        <p:txBody>
          <a:bodyPr>
            <a:normAutofit/>
          </a:bodyPr>
          <a:lstStyle/>
          <a:p>
            <a:r>
              <a:rPr lang="fr-CA" dirty="0">
                <a:latin typeface="Arial Narrow" pitchFamily="34" charset="0"/>
              </a:rPr>
              <a:t>Des  taux de mortalité  en baisse certes mais encore élevés pour atteindre les  OMD:</a:t>
            </a:r>
          </a:p>
          <a:p>
            <a:endParaRPr lang="fr-CA" sz="400" dirty="0">
              <a:latin typeface="Arial Narrow" pitchFamily="34" charset="0"/>
            </a:endParaRPr>
          </a:p>
          <a:p>
            <a:pPr lvl="1">
              <a:buFont typeface="Wingdings 2" pitchFamily="18" charset="2"/>
              <a:buChar char=""/>
            </a:pPr>
            <a:r>
              <a:rPr lang="fr-CA" sz="1800" dirty="0">
                <a:latin typeface="Arial Narrow" pitchFamily="34" charset="0"/>
              </a:rPr>
              <a:t> </a:t>
            </a:r>
            <a:r>
              <a:rPr lang="fr-CA" sz="2000" dirty="0" err="1">
                <a:latin typeface="Arial Narrow" pitchFamily="34" charset="0"/>
              </a:rPr>
              <a:t>Tx</a:t>
            </a:r>
            <a:r>
              <a:rPr lang="fr-CA" sz="2000" dirty="0">
                <a:latin typeface="Arial Narrow" pitchFamily="34" charset="0"/>
              </a:rPr>
              <a:t> mortalité maternelle  577 en 1996 à 368 /100 000 NV  2012 selon EDSMV </a:t>
            </a:r>
          </a:p>
          <a:p>
            <a:pPr lvl="1">
              <a:buFont typeface="Wingdings 2" pitchFamily="18" charset="2"/>
              <a:buChar char=""/>
            </a:pPr>
            <a:r>
              <a:rPr lang="fr-CA" sz="2000" dirty="0" err="1">
                <a:latin typeface="Arial Narrow" pitchFamily="34" charset="0"/>
              </a:rPr>
              <a:t>Tx</a:t>
            </a:r>
            <a:r>
              <a:rPr lang="fr-CA" sz="2000" dirty="0">
                <a:latin typeface="Arial Narrow" pitchFamily="34" charset="0"/>
              </a:rPr>
              <a:t> mortalité Infanto juvénile 95 pour mille NV (76 pour mille attendu d’OMD 4) </a:t>
            </a:r>
          </a:p>
          <a:p>
            <a:pPr lvl="1">
              <a:buFont typeface="Wingdings 2" pitchFamily="18" charset="2"/>
              <a:buChar char=""/>
            </a:pPr>
            <a:r>
              <a:rPr lang="fr-CA" sz="2000" dirty="0" err="1">
                <a:latin typeface="Arial Narrow" pitchFamily="34" charset="0"/>
              </a:rPr>
              <a:t>Tx</a:t>
            </a:r>
            <a:r>
              <a:rPr lang="fr-CA" sz="2000" dirty="0">
                <a:latin typeface="Arial Narrow" pitchFamily="34" charset="0"/>
              </a:rPr>
              <a:t> mortalité néonatale de 34 pour mille en 2012 EDSMV.</a:t>
            </a:r>
          </a:p>
          <a:p>
            <a:pPr lvl="1">
              <a:buFont typeface="Wingdings 2" pitchFamily="18" charset="2"/>
              <a:buChar char=""/>
            </a:pPr>
            <a:endParaRPr lang="fr-CA" sz="400" dirty="0">
              <a:latin typeface="Arial Narrow" pitchFamily="34" charset="0"/>
            </a:endParaRPr>
          </a:p>
          <a:p>
            <a:r>
              <a:rPr lang="fr-CA" dirty="0">
                <a:latin typeface="Arial Narrow" pitchFamily="34" charset="0"/>
              </a:rPr>
              <a:t>Système de référence/évacuation  fonctionnel au mali depuis plus de 20 ans comme approche de réduction de la mortalité maternelle et néonatale.</a:t>
            </a:r>
          </a:p>
          <a:p>
            <a:endParaRPr lang="fr-CA" sz="400" dirty="0">
              <a:latin typeface="Arial Narrow" pitchFamily="34" charset="0"/>
            </a:endParaRPr>
          </a:p>
          <a:p>
            <a:r>
              <a:rPr lang="fr-CA" dirty="0">
                <a:latin typeface="Arial Narrow" pitchFamily="34" charset="0"/>
              </a:rPr>
              <a:t> Dernière évaluation nationale du système de référence évacuation date de  Juin 2003</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01122" cy="654032"/>
          </a:xfrm>
          <a:ln w="19050">
            <a:solidFill>
              <a:schemeClr val="tx1"/>
            </a:solidFill>
          </a:ln>
        </p:spPr>
        <p:txBody>
          <a:bodyPr>
            <a:normAutofit/>
          </a:bodyPr>
          <a:lstStyle/>
          <a:p>
            <a:r>
              <a:rPr lang="fr-FR" sz="2800" b="1" dirty="0">
                <a:latin typeface="Arial Narrow" pitchFamily="34" charset="0"/>
              </a:rPr>
              <a:t>Pourcentages des dépenses par rubriques de dépenses</a:t>
            </a:r>
            <a:endParaRPr lang="en-US" sz="2800" b="1" dirty="0">
              <a:latin typeface="Arial Narrow" pitchFamily="34" charset="0"/>
            </a:endParaRPr>
          </a:p>
        </p:txBody>
      </p:sp>
      <p:graphicFrame>
        <p:nvGraphicFramePr>
          <p:cNvPr id="4" name="Chart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15156090"/>
              </p:ext>
            </p:extLst>
          </p:nvPr>
        </p:nvGraphicFramePr>
        <p:xfrm>
          <a:off x="236904" y="1142985"/>
          <a:ext cx="8670192" cy="54304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796908"/>
          </a:xfrm>
          <a:ln w="28575">
            <a:solidFill>
              <a:schemeClr val="tx1"/>
            </a:solidFill>
          </a:ln>
        </p:spPr>
        <p:txBody>
          <a:bodyPr/>
          <a:lstStyle/>
          <a:p>
            <a:pPr algn="ctr"/>
            <a:r>
              <a:rPr lang="fr-FR" dirty="0">
                <a:latin typeface="Arial Narrow" pitchFamily="34" charset="0"/>
              </a:rPr>
              <a:t>Commentaires</a:t>
            </a:r>
            <a:endParaRPr lang="en-US" dirty="0">
              <a:latin typeface="Arial Narrow" pitchFamily="34" charset="0"/>
            </a:endParaRPr>
          </a:p>
        </p:txBody>
      </p:sp>
      <p:sp>
        <p:nvSpPr>
          <p:cNvPr id="3" name="Content Placeholder 2"/>
          <p:cNvSpPr>
            <a:spLocks noGrp="1"/>
          </p:cNvSpPr>
          <p:nvPr>
            <p:ph sz="quarter" idx="1"/>
          </p:nvPr>
        </p:nvSpPr>
        <p:spPr>
          <a:xfrm>
            <a:off x="500034" y="1285860"/>
            <a:ext cx="8186766" cy="5143536"/>
          </a:xfrm>
          <a:ln>
            <a:solidFill>
              <a:schemeClr val="tx1"/>
            </a:solidFill>
          </a:ln>
        </p:spPr>
        <p:txBody>
          <a:bodyPr/>
          <a:lstStyle/>
          <a:p>
            <a:pPr>
              <a:buFont typeface="Wingdings" pitchFamily="2" charset="2"/>
              <a:buChar char="Ü"/>
            </a:pPr>
            <a:r>
              <a:rPr lang="fr-FR" dirty="0">
                <a:latin typeface="Arial Narrow" pitchFamily="34" charset="0"/>
              </a:rPr>
              <a:t>La rubrique ‘’transport et entretien ambulance’’ est de loin la plus importante avec environ 80% des dépenses,</a:t>
            </a:r>
          </a:p>
          <a:p>
            <a:pPr>
              <a:buFont typeface="Wingdings" pitchFamily="2" charset="2"/>
              <a:buChar char="Ü"/>
            </a:pPr>
            <a:r>
              <a:rPr lang="fr-FR" dirty="0">
                <a:latin typeface="Arial Narrow" pitchFamily="34" charset="0"/>
              </a:rPr>
              <a:t>La rubrique « primes accordées aux ressources humaines en fonction de leurs fonctions spécifiques de permanence » occupe la seconde place avec 11%,</a:t>
            </a:r>
          </a:p>
          <a:p>
            <a:pPr>
              <a:buFont typeface="Wingdings" pitchFamily="2" charset="2"/>
              <a:buChar char="Ü"/>
            </a:pPr>
            <a:r>
              <a:rPr lang="fr-FR" dirty="0">
                <a:latin typeface="Arial Narrow" pitchFamily="34" charset="0"/>
              </a:rPr>
              <a:t>La rubrique ‘’Autres dépenses’’ arrive en troisième position avec 5% des dépenses,.</a:t>
            </a:r>
            <a:endParaRPr lang="en-US" dirty="0">
              <a:latin typeface="Arial Narrow" pitchFamily="34" charset="0"/>
            </a:endParaRPr>
          </a:p>
          <a:p>
            <a:pPr>
              <a:buFont typeface="Wingdings" pitchFamily="2" charset="2"/>
              <a:buChar char="Ü"/>
            </a:pPr>
            <a:r>
              <a:rPr lang="fr-FR" dirty="0">
                <a:latin typeface="Arial Narrow" pitchFamily="34" charset="0"/>
              </a:rPr>
              <a:t>Enfin la rubrique ‘’fournitures de bureau’’ occupe la dernière place avec 4% des dépenses.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572560" cy="785818"/>
          </a:xfrm>
          <a:ln w="28575">
            <a:solidFill>
              <a:schemeClr val="tx1"/>
            </a:solidFill>
          </a:ln>
        </p:spPr>
        <p:txBody>
          <a:bodyPr>
            <a:noAutofit/>
          </a:bodyPr>
          <a:lstStyle/>
          <a:p>
            <a:r>
              <a:rPr lang="fr-CA" sz="2400" b="1" dirty="0">
                <a:effectLst/>
                <a:latin typeface="Arial Narrow" pitchFamily="34" charset="0"/>
              </a:rPr>
              <a:t>Budget annuel prévisionnel et mobilisé en 2015/2016 par région</a:t>
            </a:r>
            <a:r>
              <a:rPr lang="fr-FR" sz="2400" b="1" dirty="0">
                <a:latin typeface="Arial Narrow" pitchFamily="34" charset="0"/>
                <a:cs typeface="Tahoma"/>
              </a:rPr>
              <a:t>  par habitant )</a:t>
            </a:r>
            <a:endParaRPr lang="fr-CA" sz="2400" b="1" dirty="0">
              <a:solidFill>
                <a:schemeClr val="tx1"/>
              </a:solidFill>
              <a:latin typeface="Arial Narrow" pitchFamily="34" charset="0"/>
            </a:endParaRPr>
          </a:p>
        </p:txBody>
      </p:sp>
      <p:sp>
        <p:nvSpPr>
          <p:cNvPr id="3" name="Espace réservé du contenu 2"/>
          <p:cNvSpPr>
            <a:spLocks noGrp="1"/>
          </p:cNvSpPr>
          <p:nvPr>
            <p:ph sz="quarter" idx="1"/>
          </p:nvPr>
        </p:nvSpPr>
        <p:spPr>
          <a:xfrm>
            <a:off x="457200" y="1417638"/>
            <a:ext cx="8229600" cy="5059907"/>
          </a:xfrm>
        </p:spPr>
        <p:txBody>
          <a:bodyPr>
            <a:normAutofit/>
          </a:bodyPr>
          <a:lstStyle/>
          <a:p>
            <a:pPr lvl="0"/>
            <a:r>
              <a:rPr lang="fr-FR" b="1" dirty="0"/>
              <a:t> </a:t>
            </a:r>
            <a:endParaRPr lang="fr-CA" sz="4200" b="1" dirty="0">
              <a:solidFill>
                <a:schemeClr val="accent3">
                  <a:lumMod val="75000"/>
                </a:schemeClr>
              </a:solidFill>
            </a:endParaRPr>
          </a:p>
        </p:txBody>
      </p:sp>
      <p:graphicFrame>
        <p:nvGraphicFramePr>
          <p:cNvPr id="5" name="Tab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44AC2F-C0F5-4E46-BB4E-6513A1702CE0}"/>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78407983"/>
              </p:ext>
            </p:extLst>
          </p:nvPr>
        </p:nvGraphicFramePr>
        <p:xfrm>
          <a:off x="285720" y="1214420"/>
          <a:ext cx="8643998" cy="5308872"/>
        </p:xfrm>
        <a:graphic>
          <a:graphicData uri="http://schemas.openxmlformats.org/drawingml/2006/table">
            <a:tbl>
              <a:tblPr firstRow="1" firstCol="1" bandRow="1">
                <a:tableStyleId>{5C22544A-7EE6-4342-B048-85BDC9FD1C3A}</a:tableStyleId>
              </a:tblPr>
              <a:tblGrid>
                <a:gridCol w="14287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672233598"/>
                    </a:ext>
                  </a:extLst>
                </a:gridCol>
                <a:gridCol w="185738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922892114"/>
                    </a:ext>
                  </a:extLst>
                </a:gridCol>
                <a:gridCol w="164307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05353220"/>
                    </a:ext>
                  </a:extLst>
                </a:gridCol>
                <a:gridCol w="171451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971928523"/>
                    </a:ext>
                  </a:extLst>
                </a:gridCol>
                <a:gridCol w="200026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24824412"/>
                    </a:ext>
                  </a:extLst>
                </a:gridCol>
              </a:tblGrid>
              <a:tr h="902916">
                <a:tc>
                  <a:txBody>
                    <a:bodyPr/>
                    <a:lstStyle/>
                    <a:p>
                      <a:pPr algn="ctr">
                        <a:lnSpc>
                          <a:spcPct val="115000"/>
                        </a:lnSpc>
                        <a:spcBef>
                          <a:spcPts val="1565"/>
                        </a:spcBef>
                        <a:spcAft>
                          <a:spcPts val="0"/>
                        </a:spcAft>
                      </a:pPr>
                      <a:r>
                        <a:rPr lang="fr-CA" sz="1800" dirty="0">
                          <a:effectLst/>
                          <a:latin typeface="Arial Narrow" pitchFamily="34" charset="0"/>
                        </a:rPr>
                        <a:t>REGIONS</a:t>
                      </a:r>
                      <a:endParaRPr lang="fr-CA" sz="18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1400" dirty="0">
                          <a:effectLst/>
                          <a:latin typeface="Arial Narrow" pitchFamily="34" charset="0"/>
                        </a:rPr>
                        <a:t>Budget annuel prévisionnel par région en 2015/2016 (habitant)</a:t>
                      </a:r>
                      <a:endParaRPr lang="fr-CA" sz="14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1400" dirty="0">
                          <a:effectLst/>
                          <a:latin typeface="Arial Narrow" pitchFamily="34" charset="0"/>
                        </a:rPr>
                        <a:t>Pourcentage par rapport au budget global</a:t>
                      </a:r>
                      <a:endParaRPr lang="fr-CA" sz="14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1400" dirty="0">
                          <a:effectLst/>
                          <a:latin typeface="Arial Narrow" pitchFamily="34" charset="0"/>
                        </a:rPr>
                        <a:t>Budget moyen par district</a:t>
                      </a:r>
                      <a:endParaRPr lang="fr-CA" sz="14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1400" dirty="0">
                          <a:effectLst/>
                          <a:latin typeface="Arial Narrow" pitchFamily="34" charset="0"/>
                        </a:rPr>
                        <a:t>Montant mobilisé /mobilisable par région 2015/2016</a:t>
                      </a:r>
                      <a:endParaRPr lang="fr-CA" sz="14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215905603"/>
                  </a:ext>
                </a:extLst>
              </a:tr>
              <a:tr h="441858">
                <a:tc>
                  <a:txBody>
                    <a:bodyPr/>
                    <a:lstStyle/>
                    <a:p>
                      <a:pPr>
                        <a:lnSpc>
                          <a:spcPct val="115000"/>
                        </a:lnSpc>
                        <a:spcBef>
                          <a:spcPts val="1565"/>
                        </a:spcBef>
                        <a:spcAft>
                          <a:spcPts val="0"/>
                        </a:spcAft>
                      </a:pPr>
                      <a:r>
                        <a:rPr lang="fr-CA" sz="1600" dirty="0">
                          <a:effectLst/>
                          <a:latin typeface="Arial Narrow" pitchFamily="34" charset="0"/>
                        </a:rPr>
                        <a:t>KAYES</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131 615 016</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27</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16 451 877</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41 117 117</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56729480"/>
                  </a:ext>
                </a:extLst>
              </a:tr>
              <a:tr h="441858">
                <a:tc>
                  <a:txBody>
                    <a:bodyPr/>
                    <a:lstStyle/>
                    <a:p>
                      <a:pPr>
                        <a:lnSpc>
                          <a:spcPct val="115000"/>
                        </a:lnSpc>
                        <a:spcBef>
                          <a:spcPts val="1565"/>
                        </a:spcBef>
                        <a:spcAft>
                          <a:spcPts val="0"/>
                        </a:spcAft>
                      </a:pPr>
                      <a:r>
                        <a:rPr lang="fr-CA" sz="1600" dirty="0">
                          <a:effectLst/>
                          <a:latin typeface="Arial Narrow" pitchFamily="34" charset="0"/>
                        </a:rPr>
                        <a:t>SIKASSO</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60 861 371</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13</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7 607 671</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29 722 433</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02647300"/>
                  </a:ext>
                </a:extLst>
              </a:tr>
              <a:tr h="441858">
                <a:tc>
                  <a:txBody>
                    <a:bodyPr/>
                    <a:lstStyle/>
                    <a:p>
                      <a:pPr>
                        <a:lnSpc>
                          <a:spcPct val="115000"/>
                        </a:lnSpc>
                        <a:spcBef>
                          <a:spcPts val="1565"/>
                        </a:spcBef>
                        <a:spcAft>
                          <a:spcPts val="0"/>
                        </a:spcAft>
                      </a:pPr>
                      <a:r>
                        <a:rPr lang="fr-CA" sz="1600" dirty="0">
                          <a:effectLst/>
                          <a:latin typeface="Arial Narrow" pitchFamily="34" charset="0"/>
                        </a:rPr>
                        <a:t>SEGOU</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71 328 388</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15</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8 916 049</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42 782 138</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923581740"/>
                  </a:ext>
                </a:extLst>
              </a:tr>
              <a:tr h="435546">
                <a:tc>
                  <a:txBody>
                    <a:bodyPr/>
                    <a:lstStyle/>
                    <a:p>
                      <a:pPr>
                        <a:lnSpc>
                          <a:spcPct val="115000"/>
                        </a:lnSpc>
                        <a:spcBef>
                          <a:spcPts val="1565"/>
                        </a:spcBef>
                        <a:spcAft>
                          <a:spcPts val="0"/>
                        </a:spcAft>
                      </a:pPr>
                      <a:r>
                        <a:rPr lang="fr-CA" sz="1600" dirty="0">
                          <a:effectLst/>
                          <a:latin typeface="Arial Narrow" pitchFamily="34" charset="0"/>
                        </a:rPr>
                        <a:t>KOULIKORO</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91 614 676</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19</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10 179 408</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39 458 778</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62016924"/>
                  </a:ext>
                </a:extLst>
              </a:tr>
              <a:tr h="435546">
                <a:tc>
                  <a:txBody>
                    <a:bodyPr/>
                    <a:lstStyle/>
                    <a:p>
                      <a:pPr>
                        <a:lnSpc>
                          <a:spcPct val="115000"/>
                        </a:lnSpc>
                        <a:spcBef>
                          <a:spcPts val="1565"/>
                        </a:spcBef>
                        <a:spcAft>
                          <a:spcPts val="0"/>
                        </a:spcAft>
                      </a:pPr>
                      <a:r>
                        <a:rPr lang="fr-CA" sz="1600" dirty="0">
                          <a:effectLst/>
                          <a:latin typeface="Arial Narrow" pitchFamily="34" charset="0"/>
                        </a:rPr>
                        <a:t>MOPTI</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76 998 286</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16</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15 399 657</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33 163 445</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690435752"/>
                  </a:ext>
                </a:extLst>
              </a:tr>
              <a:tr h="441858">
                <a:tc>
                  <a:txBody>
                    <a:bodyPr/>
                    <a:lstStyle/>
                    <a:p>
                      <a:pPr>
                        <a:lnSpc>
                          <a:spcPct val="115000"/>
                        </a:lnSpc>
                        <a:spcBef>
                          <a:spcPts val="1565"/>
                        </a:spcBef>
                        <a:spcAft>
                          <a:spcPts val="0"/>
                        </a:spcAft>
                      </a:pPr>
                      <a:r>
                        <a:rPr lang="fr-CA" sz="1600" dirty="0">
                          <a:effectLst/>
                          <a:latin typeface="Arial Narrow" pitchFamily="34" charset="0"/>
                        </a:rPr>
                        <a:t>TOMBOUCTOU</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25 532 451</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5</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5 106 490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10 996 921</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80835629"/>
                  </a:ext>
                </a:extLst>
              </a:tr>
              <a:tr h="441858">
                <a:tc>
                  <a:txBody>
                    <a:bodyPr/>
                    <a:lstStyle/>
                    <a:p>
                      <a:pPr>
                        <a:lnSpc>
                          <a:spcPct val="115000"/>
                        </a:lnSpc>
                        <a:spcBef>
                          <a:spcPts val="1565"/>
                        </a:spcBef>
                        <a:spcAft>
                          <a:spcPts val="0"/>
                        </a:spcAft>
                      </a:pPr>
                      <a:r>
                        <a:rPr lang="fr-CA" sz="1600" dirty="0">
                          <a:effectLst/>
                          <a:latin typeface="Arial Narrow" pitchFamily="34" charset="0"/>
                        </a:rPr>
                        <a:t>GAO</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20 506 160</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4</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5 126 540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8 832 078</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29009906"/>
                  </a:ext>
                </a:extLst>
              </a:tr>
              <a:tr h="441858">
                <a:tc>
                  <a:txBody>
                    <a:bodyPr/>
                    <a:lstStyle/>
                    <a:p>
                      <a:pPr>
                        <a:lnSpc>
                          <a:spcPct val="115000"/>
                        </a:lnSpc>
                        <a:spcBef>
                          <a:spcPts val="1565"/>
                        </a:spcBef>
                        <a:spcAft>
                          <a:spcPts val="0"/>
                        </a:spcAft>
                      </a:pPr>
                      <a:r>
                        <a:rPr lang="fr-CA" sz="1600" dirty="0">
                          <a:effectLst/>
                          <a:latin typeface="Arial Narrow" pitchFamily="34" charset="0"/>
                        </a:rPr>
                        <a:t>KIDAL </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2 559 446</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1 279 723</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1 102 363</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941714702"/>
                  </a:ext>
                </a:extLst>
              </a:tr>
              <a:tr h="441858">
                <a:tc>
                  <a:txBody>
                    <a:bodyPr/>
                    <a:lstStyle/>
                    <a:p>
                      <a:pPr>
                        <a:lnSpc>
                          <a:spcPct val="115000"/>
                        </a:lnSpc>
                        <a:spcBef>
                          <a:spcPts val="1565"/>
                        </a:spcBef>
                        <a:spcAft>
                          <a:spcPts val="0"/>
                        </a:spcAft>
                      </a:pPr>
                      <a:r>
                        <a:rPr lang="fr-CA" sz="1600" dirty="0">
                          <a:effectLst/>
                          <a:latin typeface="Arial Narrow" pitchFamily="34" charset="0"/>
                        </a:rPr>
                        <a:t>BAMAKO </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 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 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 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829930583"/>
                  </a:ext>
                </a:extLst>
              </a:tr>
              <a:tr h="441858">
                <a:tc>
                  <a:txBody>
                    <a:bodyPr/>
                    <a:lstStyle/>
                    <a:p>
                      <a:pPr>
                        <a:lnSpc>
                          <a:spcPct val="115000"/>
                        </a:lnSpc>
                        <a:spcBef>
                          <a:spcPts val="1565"/>
                        </a:spcBef>
                        <a:spcAft>
                          <a:spcPts val="0"/>
                        </a:spcAft>
                      </a:pPr>
                      <a:r>
                        <a:rPr lang="fr-CA" sz="1600" dirty="0">
                          <a:effectLst/>
                          <a:latin typeface="Arial Narrow" pitchFamily="34" charset="0"/>
                        </a:rPr>
                        <a:t>TOTAL </a:t>
                      </a:r>
                      <a:endParaRPr lang="fr-CA" sz="1600"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481 015 793</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100</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a:effectLst/>
                          <a:latin typeface="Arial Narrow" pitchFamily="34" charset="0"/>
                        </a:rPr>
                        <a:t>8 907 700</a:t>
                      </a:r>
                      <a:endParaRPr lang="fr-CA" sz="2000" b="1">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15000"/>
                        </a:lnSpc>
                        <a:spcBef>
                          <a:spcPts val="1565"/>
                        </a:spcBef>
                        <a:spcAft>
                          <a:spcPts val="0"/>
                        </a:spcAft>
                      </a:pPr>
                      <a:r>
                        <a:rPr lang="fr-CA" sz="2000" b="1" dirty="0">
                          <a:effectLst/>
                          <a:latin typeface="Arial Narrow" pitchFamily="34" charset="0"/>
                        </a:rPr>
                        <a:t>207 175 273</a:t>
                      </a:r>
                      <a:endParaRPr lang="fr-CA" sz="2000" b="1" dirty="0">
                        <a:effectLst/>
                        <a:latin typeface="Arial Narrow"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940448224"/>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1810367"/>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14290"/>
            <a:ext cx="8272466" cy="714380"/>
          </a:xfrm>
          <a:ln w="19050">
            <a:solidFill>
              <a:schemeClr val="tx1"/>
            </a:solidFill>
          </a:ln>
        </p:spPr>
        <p:txBody>
          <a:bodyPr>
            <a:normAutofit fontScale="90000"/>
          </a:bodyPr>
          <a:lstStyle/>
          <a:p>
            <a:r>
              <a:rPr lang="fr-FR" sz="2200" b="1" dirty="0">
                <a:latin typeface="Arial Narrow" pitchFamily="34" charset="0"/>
              </a:rPr>
              <a:t>Proportion par région du budget annuel prévisionnel ( base cout moyen par habitant </a:t>
            </a:r>
            <a:endParaRPr lang="en-US" sz="2200" b="1" dirty="0">
              <a:latin typeface="Arial Narrow" pitchFamily="34" charset="0"/>
            </a:endParaRPr>
          </a:p>
        </p:txBody>
      </p:sp>
      <p:graphicFrame>
        <p:nvGraphicFramePr>
          <p:cNvPr id="6" name="Chart 5"/>
          <p:cNvGraphicFramePr>
            <a:graphicFrameLocks noGrp="1"/>
          </p:cNvGraphicFramePr>
          <p:nvPr/>
        </p:nvGraphicFramePr>
        <p:xfrm>
          <a:off x="357158" y="1071547"/>
          <a:ext cx="8429684" cy="54292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496"/>
            <a:ext cx="7858180" cy="852486"/>
          </a:xfrm>
          <a:ln w="28575">
            <a:solidFill>
              <a:schemeClr val="tx1"/>
            </a:solidFill>
          </a:ln>
        </p:spPr>
        <p:txBody>
          <a:bodyPr>
            <a:noAutofit/>
          </a:bodyPr>
          <a:lstStyle/>
          <a:p>
            <a:pPr algn="ctr"/>
            <a:r>
              <a:rPr lang="en-US" b="1" dirty="0">
                <a:latin typeface="Arial Narrow" pitchFamily="34" charset="0"/>
                <a:cs typeface="Arial" pitchFamily="34" charset="0"/>
              </a:rPr>
              <a:t>4. Quelques insuffisances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001000" cy="785834"/>
          </a:xfrm>
          <a:ln w="28575">
            <a:solidFill>
              <a:schemeClr val="tx1"/>
            </a:solidFill>
          </a:ln>
        </p:spPr>
        <p:txBody>
          <a:bodyPr>
            <a:normAutofit/>
          </a:bodyPr>
          <a:lstStyle/>
          <a:p>
            <a:pPr algn="ctr"/>
            <a:r>
              <a:rPr lang="fr-FR" b="1" dirty="0">
                <a:latin typeface="Tahoma"/>
                <a:cs typeface="Tahoma"/>
              </a:rPr>
              <a:t> </a:t>
            </a:r>
            <a:r>
              <a:rPr lang="en-US" sz="3000" b="1" dirty="0">
                <a:latin typeface="Arial Narrow" pitchFamily="34" charset="0"/>
              </a:rPr>
              <a:t>Quelques insuffisances</a:t>
            </a:r>
            <a:endParaRPr lang="fr-FR" sz="3000" dirty="0">
              <a:latin typeface="Arial Narrow" pitchFamily="34" charset="0"/>
            </a:endParaRPr>
          </a:p>
        </p:txBody>
      </p:sp>
      <p:sp>
        <p:nvSpPr>
          <p:cNvPr id="3" name="Espace réservé du contenu 2"/>
          <p:cNvSpPr>
            <a:spLocks noGrp="1"/>
          </p:cNvSpPr>
          <p:nvPr>
            <p:ph sz="quarter" idx="1"/>
          </p:nvPr>
        </p:nvSpPr>
        <p:spPr>
          <a:xfrm>
            <a:off x="357158" y="1214422"/>
            <a:ext cx="8429684" cy="5286412"/>
          </a:xfrm>
          <a:ln>
            <a:solidFill>
              <a:schemeClr val="tx1"/>
            </a:solidFill>
          </a:ln>
        </p:spPr>
        <p:txBody>
          <a:bodyPr>
            <a:normAutofit fontScale="85000" lnSpcReduction="20000"/>
          </a:bodyPr>
          <a:lstStyle/>
          <a:p>
            <a:pPr>
              <a:buFont typeface="Wingdings" pitchFamily="2" charset="2"/>
              <a:buChar char="Ü"/>
            </a:pPr>
            <a:r>
              <a:rPr lang="fr-CA" dirty="0">
                <a:latin typeface="Arial Narrow" pitchFamily="34" charset="0"/>
              </a:rPr>
              <a:t>Les  limites de la méthodologie notamment le nombre insuffisant de régions qui ont fourni les données, les années  de collecte  des données différentes qui affaiblissent la validité des comparaisons entre région .</a:t>
            </a:r>
          </a:p>
          <a:p>
            <a:pPr>
              <a:buFont typeface="Wingdings" pitchFamily="2" charset="2"/>
              <a:buChar char="Ü"/>
            </a:pPr>
            <a:endParaRPr lang="fr-CA" sz="500" dirty="0">
              <a:latin typeface="Arial Narrow" pitchFamily="34" charset="0"/>
            </a:endParaRPr>
          </a:p>
          <a:p>
            <a:pPr>
              <a:buFont typeface="Wingdings" pitchFamily="2" charset="2"/>
              <a:buChar char="Ü"/>
            </a:pPr>
            <a:r>
              <a:rPr lang="fr-CA" dirty="0">
                <a:latin typeface="Arial Narrow" pitchFamily="34" charset="0"/>
              </a:rPr>
              <a:t> les grèves des travailleurs sociaux qui semblent avoir été la raison de non collecte des données ou le retard  dans les régions ou elles ont été disponibles</a:t>
            </a:r>
          </a:p>
          <a:p>
            <a:pPr>
              <a:buFont typeface="Wingdings" pitchFamily="2" charset="2"/>
              <a:buChar char="Ü"/>
            </a:pPr>
            <a:endParaRPr lang="fr-CA" sz="500" dirty="0">
              <a:latin typeface="Arial Narrow" pitchFamily="34" charset="0"/>
            </a:endParaRPr>
          </a:p>
          <a:p>
            <a:pPr>
              <a:buFont typeface="Wingdings" pitchFamily="2" charset="2"/>
              <a:buChar char="Ü"/>
            </a:pPr>
            <a:r>
              <a:rPr lang="fr-CA" dirty="0">
                <a:latin typeface="Arial Narrow" pitchFamily="34" charset="0"/>
              </a:rPr>
              <a:t> les  cadres conceptuels des systèmes de référence exploités pour ce travail sont pour la plupart anciens et n’ont pas subi toujours des revues périodiques profondes, </a:t>
            </a:r>
          </a:p>
          <a:p>
            <a:pPr>
              <a:buFont typeface="Wingdings" pitchFamily="2" charset="2"/>
              <a:buChar char="Ü"/>
            </a:pPr>
            <a:r>
              <a:rPr lang="fr-CA" dirty="0">
                <a:latin typeface="Arial Narrow" pitchFamily="34" charset="0"/>
              </a:rPr>
              <a:t> la non prise en compte de l’ensemble des maillons du système notamment le niveau village ou la non prise en compte de l’ensemble des bénéficiaires,</a:t>
            </a:r>
          </a:p>
          <a:p>
            <a:pPr>
              <a:buFont typeface="Wingdings" pitchFamily="2" charset="2"/>
              <a:buChar char="Ü"/>
            </a:pPr>
            <a:endParaRPr lang="fr-CA" sz="500" dirty="0">
              <a:latin typeface="Arial Narrow" pitchFamily="34" charset="0"/>
            </a:endParaRPr>
          </a:p>
          <a:p>
            <a:pPr>
              <a:buFont typeface="Wingdings" pitchFamily="2" charset="2"/>
              <a:buChar char="Ü"/>
            </a:pPr>
            <a:r>
              <a:rPr lang="fr-CA" dirty="0">
                <a:latin typeface="Arial Narrow" pitchFamily="34" charset="0"/>
              </a:rPr>
              <a:t>une irrégularité voire une absence d’évaluation du système, la dernière ayant eu lieu en 2003;</a:t>
            </a:r>
          </a:p>
          <a:p>
            <a:pPr>
              <a:buFont typeface="Wingdings" pitchFamily="2" charset="2"/>
              <a:buChar char="Ü"/>
            </a:pPr>
            <a:r>
              <a:rPr lang="fr-CA" dirty="0">
                <a:latin typeface="Arial Narrow" pitchFamily="34" charset="0"/>
              </a:rPr>
              <a:t> enfin et surtout la faible implication de la communauté ( ou de ses représentants les ASACO  ) dans la gestion de la caisse de solidarité  </a:t>
            </a:r>
            <a:endParaRPr lang="fr-CA" dirty="0">
              <a:effectLst/>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4665001"/>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85852" y="2743200"/>
            <a:ext cx="6643734" cy="914400"/>
          </a:xfrm>
          <a:ln w="38100">
            <a:solidFill>
              <a:schemeClr val="tx1"/>
            </a:solidFill>
          </a:ln>
        </p:spPr>
        <p:txBody>
          <a:bodyPr/>
          <a:lstStyle/>
          <a:p>
            <a:pPr algn="ctr"/>
            <a:r>
              <a:rPr lang="fr-FR" sz="3400" b="1" dirty="0">
                <a:latin typeface="Arial Narrow" pitchFamily="34" charset="0"/>
                <a:cs typeface="Arial" pitchFamily="34" charset="0"/>
              </a:rPr>
              <a:t>5. Recommandations</a:t>
            </a:r>
            <a:endParaRPr lang="en-US" sz="3400" b="1" dirty="0">
              <a:latin typeface="Arial Narrow"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14290"/>
            <a:ext cx="8001000" cy="714380"/>
          </a:xfrm>
          <a:ln w="28575">
            <a:solidFill>
              <a:schemeClr val="tx1"/>
            </a:solidFill>
          </a:ln>
        </p:spPr>
        <p:txBody>
          <a:bodyPr>
            <a:normAutofit/>
          </a:bodyPr>
          <a:lstStyle/>
          <a:p>
            <a:pPr algn="ctr"/>
            <a:r>
              <a:rPr lang="fr-FR" sz="3000" b="1" dirty="0">
                <a:latin typeface="Arial Narrow" pitchFamily="34" charset="0"/>
                <a:cs typeface="Tahoma"/>
              </a:rPr>
              <a:t> </a:t>
            </a:r>
            <a:r>
              <a:rPr lang="fr-FR" sz="3000" b="1" dirty="0">
                <a:latin typeface="Arial Narrow" pitchFamily="34" charset="0"/>
              </a:rPr>
              <a:t>Recommandations</a:t>
            </a:r>
            <a:endParaRPr lang="fr-FR" sz="3000" dirty="0">
              <a:latin typeface="Arial Narrow" pitchFamily="34" charset="0"/>
            </a:endParaRPr>
          </a:p>
        </p:txBody>
      </p:sp>
      <p:sp>
        <p:nvSpPr>
          <p:cNvPr id="3" name="Espace réservé du contenu 2"/>
          <p:cNvSpPr>
            <a:spLocks noGrp="1"/>
          </p:cNvSpPr>
          <p:nvPr>
            <p:ph sz="quarter" idx="1"/>
          </p:nvPr>
        </p:nvSpPr>
        <p:spPr>
          <a:xfrm>
            <a:off x="428596" y="1071546"/>
            <a:ext cx="8286808" cy="5429288"/>
          </a:xfrm>
          <a:ln>
            <a:solidFill>
              <a:schemeClr val="tx1"/>
            </a:solidFill>
          </a:ln>
        </p:spPr>
        <p:txBody>
          <a:bodyPr>
            <a:noAutofit/>
          </a:bodyPr>
          <a:lstStyle/>
          <a:p>
            <a:pPr lvl="0">
              <a:buFont typeface="Wingdings" pitchFamily="2" charset="2"/>
              <a:buChar char="Ü"/>
            </a:pPr>
            <a:r>
              <a:rPr lang="fr-FR" sz="2100" dirty="0">
                <a:latin typeface="Arial Narrow" pitchFamily="34" charset="0"/>
              </a:rPr>
              <a:t>Evaluation plus globale et complète du système de référence évacuation intégrant le volet gratuité de la césarienne.</a:t>
            </a:r>
          </a:p>
          <a:p>
            <a:pPr lvl="0">
              <a:buFont typeface="Wingdings" pitchFamily="2" charset="2"/>
              <a:buChar char="Ü"/>
            </a:pPr>
            <a:endParaRPr lang="fr-CA" sz="400" dirty="0">
              <a:latin typeface="Arial Narrow" pitchFamily="34" charset="0"/>
            </a:endParaRPr>
          </a:p>
          <a:p>
            <a:pPr lvl="0">
              <a:buFont typeface="Wingdings" pitchFamily="2" charset="2"/>
              <a:buChar char="Ü"/>
            </a:pPr>
            <a:r>
              <a:rPr lang="fr-FR" sz="2100" dirty="0">
                <a:latin typeface="Arial Narrow" pitchFamily="34" charset="0"/>
              </a:rPr>
              <a:t>Revue du système de référence basée sur les résultats de l’évaluation avec de nouvelles orientations politiques claires qui tiennent compte de tous les niveaux principalement le niveau village  pour le transport village- CSCOM ; de tous les bénéficiaires (non seulement les femmes enceintes et leurs nouveaux né mais aussi les enfants, les autres catégories de patients présentant des complications.) et tous les secteurs y compris les structures privées</a:t>
            </a:r>
            <a:r>
              <a:rPr lang="fr-FR" sz="2000" dirty="0">
                <a:latin typeface="Arial Narrow" pitchFamily="34" charset="0"/>
              </a:rPr>
              <a:t>.</a:t>
            </a:r>
          </a:p>
          <a:p>
            <a:pPr lvl="0">
              <a:buFont typeface="Wingdings" pitchFamily="2" charset="2"/>
              <a:buChar char="Ü"/>
            </a:pPr>
            <a:endParaRPr lang="fr-CA" sz="400" dirty="0">
              <a:latin typeface="Arial Narrow" pitchFamily="34" charset="0"/>
            </a:endParaRPr>
          </a:p>
          <a:p>
            <a:pPr lvl="0">
              <a:buFont typeface="Wingdings" pitchFamily="2" charset="2"/>
              <a:buChar char="Ü"/>
            </a:pPr>
            <a:r>
              <a:rPr lang="fr-FR" sz="2100" dirty="0">
                <a:latin typeface="Arial Narrow" pitchFamily="34" charset="0"/>
              </a:rPr>
              <a:t>Réalisation d’une enquête auprès des acteurs et des communautés bénéficiaires pour connaitre  leur  niveau de satisfaction , le mode de contribution /paiement des contreparties les plus préférables dans un contexte nouveau de décentralisation et de politique de solidarité dynamique  (CSU) et les raisons du refus du paiement de la contrepartie des bénéficiaires.</a:t>
            </a:r>
            <a:endParaRPr lang="fr-CA" sz="2100" dirty="0">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4904463"/>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428604"/>
            <a:ext cx="8001000" cy="714396"/>
          </a:xfrm>
          <a:ln w="28575">
            <a:solidFill>
              <a:schemeClr val="tx1"/>
            </a:solidFill>
          </a:ln>
        </p:spPr>
        <p:txBody>
          <a:bodyPr>
            <a:normAutofit/>
          </a:bodyPr>
          <a:lstStyle/>
          <a:p>
            <a:pPr algn="ctr"/>
            <a:r>
              <a:rPr lang="fr-FR" sz="3000" b="1" dirty="0">
                <a:latin typeface="Arial Narrow" pitchFamily="34" charset="0"/>
                <a:cs typeface="Tahoma"/>
              </a:rPr>
              <a:t> </a:t>
            </a:r>
            <a:r>
              <a:rPr lang="fr-FR" sz="3000" b="1" dirty="0">
                <a:latin typeface="Arial Narrow" pitchFamily="34" charset="0"/>
                <a:cs typeface="Arial" pitchFamily="34" charset="0"/>
              </a:rPr>
              <a:t>Recommandations (suite)</a:t>
            </a:r>
            <a:endParaRPr lang="fr-FR" sz="3000" dirty="0">
              <a:latin typeface="Arial Narrow" pitchFamily="34" charset="0"/>
              <a:cs typeface="Arial" pitchFamily="34" charset="0"/>
            </a:endParaRPr>
          </a:p>
        </p:txBody>
      </p:sp>
      <p:sp>
        <p:nvSpPr>
          <p:cNvPr id="3" name="Espace réservé du contenu 2"/>
          <p:cNvSpPr>
            <a:spLocks noGrp="1"/>
          </p:cNvSpPr>
          <p:nvPr>
            <p:ph sz="quarter" idx="1"/>
          </p:nvPr>
        </p:nvSpPr>
        <p:spPr>
          <a:xfrm>
            <a:off x="533400" y="1295400"/>
            <a:ext cx="8001000" cy="5205434"/>
          </a:xfrm>
          <a:ln>
            <a:solidFill>
              <a:schemeClr val="tx1"/>
            </a:solidFill>
          </a:ln>
        </p:spPr>
        <p:txBody>
          <a:bodyPr>
            <a:normAutofit/>
          </a:bodyPr>
          <a:lstStyle/>
          <a:p>
            <a:pPr>
              <a:buFont typeface="Wingdings" pitchFamily="2" charset="2"/>
              <a:buChar char="Ü"/>
            </a:pPr>
            <a:r>
              <a:rPr lang="fr-FR" sz="1800" dirty="0">
                <a:latin typeface="Arial Narrow" pitchFamily="34" charset="0"/>
              </a:rPr>
              <a:t>Mise en œuvre d’une stratégie efficace d’implication réelle des autres acteurs surtout les communautés et les ASACO dans la gestion du système d’une manière générale et de la casse de solidarité plus spécifiquement en tenant compte des contextes nouveaux en vue de  renforcer le niveau de confiance et améliorer leur contribution </a:t>
            </a:r>
            <a:endParaRPr lang="fr-CA" sz="1800" dirty="0">
              <a:latin typeface="Arial Narrow" pitchFamily="34" charset="0"/>
            </a:endParaRPr>
          </a:p>
          <a:p>
            <a:pPr>
              <a:buFont typeface="Wingdings" pitchFamily="2" charset="2"/>
              <a:buChar char="Ü"/>
            </a:pPr>
            <a:r>
              <a:rPr lang="fr-FR" sz="1800" dirty="0">
                <a:latin typeface="Arial Narrow" pitchFamily="34" charset="0"/>
              </a:rPr>
              <a:t>Elaboration de nouvelles orientations du système de référence évacuation en relation avec les reformes du système de santé en cours notamment la couverture sanitaire universelle CSU, l’AMO et le fonds national des indigents.</a:t>
            </a:r>
          </a:p>
          <a:p>
            <a:pPr>
              <a:buFont typeface="Wingdings" pitchFamily="2" charset="2"/>
              <a:buChar char="Ü"/>
            </a:pPr>
            <a:endParaRPr lang="fr-CA" sz="1800" dirty="0">
              <a:latin typeface="Arial Narrow" pitchFamily="34" charset="0"/>
            </a:endParaRPr>
          </a:p>
          <a:p>
            <a:pPr>
              <a:buFont typeface="Wingdings" pitchFamily="2" charset="2"/>
              <a:buChar char="Ü"/>
            </a:pPr>
            <a:r>
              <a:rPr lang="fr-FR" sz="1800" dirty="0">
                <a:latin typeface="Arial Narrow" pitchFamily="34" charset="0"/>
              </a:rPr>
              <a:t>Revue du système de maintenance, amortissement et de gestion des ambulances.</a:t>
            </a:r>
          </a:p>
          <a:p>
            <a:pPr>
              <a:buFont typeface="Wingdings" pitchFamily="2" charset="2"/>
              <a:buChar char="Ü"/>
            </a:pPr>
            <a:endParaRPr lang="fr-CA" sz="1800" dirty="0">
              <a:latin typeface="Arial Narrow" pitchFamily="34" charset="0"/>
            </a:endParaRPr>
          </a:p>
          <a:p>
            <a:pPr>
              <a:buFont typeface="Wingdings" pitchFamily="2" charset="2"/>
              <a:buChar char="Ü"/>
            </a:pPr>
            <a:r>
              <a:rPr lang="fr-FR" sz="1800" dirty="0">
                <a:latin typeface="Arial Narrow" pitchFamily="34" charset="0"/>
              </a:rPr>
              <a:t>Instauration de système de récompense pour les districts les plus performants par région.</a:t>
            </a:r>
          </a:p>
          <a:p>
            <a:pPr>
              <a:buFont typeface="Wingdings" pitchFamily="2" charset="2"/>
              <a:buChar char="Ü"/>
            </a:pPr>
            <a:endParaRPr lang="fr-CA" sz="1800" dirty="0">
              <a:latin typeface="Arial Narrow" pitchFamily="34" charset="0"/>
            </a:endParaRPr>
          </a:p>
          <a:p>
            <a:pPr>
              <a:buFont typeface="Wingdings" pitchFamily="2" charset="2"/>
              <a:buChar char="Ü"/>
            </a:pPr>
            <a:r>
              <a:rPr lang="fr-FR" sz="1800" dirty="0">
                <a:latin typeface="Arial Narrow" pitchFamily="34" charset="0"/>
              </a:rPr>
              <a:t>Procéder à des audits techniques et financiers du système y compris la caisse de solidarité afin de connaitre l’impact réel du système et la fiabilité et la transparence de sa gestion </a:t>
            </a:r>
            <a:endParaRPr lang="fr-CA" sz="1800" dirty="0">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0010265"/>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28662" y="3000372"/>
            <a:ext cx="6929486" cy="823914"/>
          </a:xfrm>
          <a:ln w="38100">
            <a:solidFill>
              <a:schemeClr val="tx1"/>
            </a:solidFill>
          </a:ln>
        </p:spPr>
        <p:txBody>
          <a:bodyPr>
            <a:normAutofit/>
          </a:bodyPr>
          <a:lstStyle/>
          <a:p>
            <a:pPr algn="ctr"/>
            <a:r>
              <a:rPr lang="fr-FR" sz="3400" b="1" dirty="0">
                <a:latin typeface="Arial Narrow" pitchFamily="34" charset="0"/>
                <a:cs typeface="Arial" pitchFamily="34" charset="0"/>
              </a:rPr>
              <a:t>4. </a:t>
            </a:r>
            <a:r>
              <a:rPr lang="fr-FR" sz="3600" b="1" dirty="0">
                <a:latin typeface="Arial Narrow" pitchFamily="34" charset="0"/>
                <a:cs typeface="Arial" pitchFamily="34" charset="0"/>
              </a:rPr>
              <a:t>Conclusion</a:t>
            </a:r>
            <a:endParaRPr lang="en-US" sz="3600" b="1" dirty="0">
              <a:latin typeface="Arial Narrow"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24800" cy="654032"/>
          </a:xfrm>
          <a:ln w="28575">
            <a:solidFill>
              <a:schemeClr val="tx1"/>
            </a:solidFill>
          </a:ln>
        </p:spPr>
        <p:txBody>
          <a:bodyPr>
            <a:normAutofit/>
          </a:bodyPr>
          <a:lstStyle/>
          <a:p>
            <a:pPr algn="ctr"/>
            <a:r>
              <a:rPr lang="fr-FR" sz="3000" b="1" dirty="0">
                <a:solidFill>
                  <a:schemeClr val="tx1"/>
                </a:solidFill>
                <a:latin typeface="Arial Narrow" pitchFamily="34" charset="0"/>
                <a:cs typeface="Arial" pitchFamily="34" charset="0"/>
              </a:rPr>
              <a:t>1.Contexte et justification ( suite1 )</a:t>
            </a:r>
            <a:endParaRPr lang="en-US" sz="3000" dirty="0">
              <a:solidFill>
                <a:schemeClr val="tx1"/>
              </a:solidFill>
              <a:latin typeface="Arial Narrow" pitchFamily="34" charset="0"/>
              <a:cs typeface="Arial" pitchFamily="34" charset="0"/>
            </a:endParaRPr>
          </a:p>
        </p:txBody>
      </p:sp>
      <p:sp>
        <p:nvSpPr>
          <p:cNvPr id="3" name="Content Placeholder 2"/>
          <p:cNvSpPr>
            <a:spLocks noGrp="1"/>
          </p:cNvSpPr>
          <p:nvPr>
            <p:ph sz="quarter" idx="1"/>
          </p:nvPr>
        </p:nvSpPr>
        <p:spPr>
          <a:xfrm>
            <a:off x="428596" y="1071546"/>
            <a:ext cx="8286808" cy="5481654"/>
          </a:xfrm>
          <a:ln>
            <a:solidFill>
              <a:schemeClr val="tx1"/>
            </a:solidFill>
          </a:ln>
        </p:spPr>
        <p:txBody>
          <a:bodyPr>
            <a:normAutofit/>
          </a:bodyPr>
          <a:lstStyle/>
          <a:p>
            <a:pPr>
              <a:lnSpc>
                <a:spcPct val="80000"/>
              </a:lnSpc>
            </a:pPr>
            <a:endParaRPr lang="en-US" sz="400" b="1" dirty="0"/>
          </a:p>
          <a:p>
            <a:pPr>
              <a:lnSpc>
                <a:spcPct val="80000"/>
              </a:lnSpc>
            </a:pPr>
            <a:endParaRPr lang="en-US" sz="800" b="1" dirty="0"/>
          </a:p>
          <a:p>
            <a:pPr marL="596646" indent="-514350">
              <a:lnSpc>
                <a:spcPct val="80000"/>
              </a:lnSpc>
              <a:buFont typeface="+mj-lt"/>
              <a:buAutoNum type="arabicPeriod"/>
            </a:pPr>
            <a:r>
              <a:rPr lang="en-US" sz="2700" dirty="0">
                <a:latin typeface="Arial Narrow" pitchFamily="34" charset="0"/>
              </a:rPr>
              <a:t>A</a:t>
            </a:r>
            <a:r>
              <a:rPr lang="en-US" sz="2400" dirty="0">
                <a:latin typeface="Arial Narrow" pitchFamily="34" charset="0"/>
              </a:rPr>
              <a:t>doption de la politique de </a:t>
            </a:r>
            <a:r>
              <a:rPr lang="en-US" sz="2400" dirty="0" err="1">
                <a:latin typeface="Arial Narrow" pitchFamily="34" charset="0"/>
              </a:rPr>
              <a:t>gratuité</a:t>
            </a:r>
            <a:r>
              <a:rPr lang="en-US" sz="2400" dirty="0">
                <a:latin typeface="Arial Narrow" pitchFamily="34" charset="0"/>
              </a:rPr>
              <a:t> de la </a:t>
            </a:r>
            <a:r>
              <a:rPr lang="en-US" sz="2400" dirty="0" err="1">
                <a:latin typeface="Arial Narrow" pitchFamily="34" charset="0"/>
              </a:rPr>
              <a:t>césarienne</a:t>
            </a:r>
            <a:r>
              <a:rPr lang="en-US" sz="2400" dirty="0">
                <a:latin typeface="Arial Narrow" pitchFamily="34" charset="0"/>
              </a:rPr>
              <a:t> au Mali </a:t>
            </a:r>
            <a:r>
              <a:rPr lang="en-US" sz="2400" dirty="0" err="1">
                <a:latin typeface="Arial Narrow" pitchFamily="34" charset="0"/>
              </a:rPr>
              <a:t>en</a:t>
            </a:r>
            <a:r>
              <a:rPr lang="en-US" sz="2400" dirty="0">
                <a:latin typeface="Arial Narrow" pitchFamily="34" charset="0"/>
              </a:rPr>
              <a:t> 2005</a:t>
            </a:r>
          </a:p>
          <a:p>
            <a:pPr marL="596646" indent="-514350">
              <a:lnSpc>
                <a:spcPct val="80000"/>
              </a:lnSpc>
              <a:buFont typeface="+mj-lt"/>
              <a:buAutoNum type="arabicPeriod"/>
            </a:pPr>
            <a:r>
              <a:rPr lang="en-US" sz="2400" dirty="0" err="1">
                <a:latin typeface="Arial Narrow" pitchFamily="34" charset="0"/>
              </a:rPr>
              <a:t>Irregularité</a:t>
            </a:r>
            <a:r>
              <a:rPr lang="en-US" sz="2400" dirty="0">
                <a:latin typeface="Arial Narrow" pitchFamily="34" charset="0"/>
              </a:rPr>
              <a:t> du </a:t>
            </a:r>
            <a:r>
              <a:rPr lang="en-US" sz="2400" dirty="0" err="1">
                <a:latin typeface="Arial Narrow" pitchFamily="34" charset="0"/>
              </a:rPr>
              <a:t>monitorage</a:t>
            </a:r>
            <a:r>
              <a:rPr lang="en-US" sz="2400" dirty="0">
                <a:latin typeface="Arial Narrow" pitchFamily="34" charset="0"/>
              </a:rPr>
              <a:t> de la mise </a:t>
            </a:r>
            <a:r>
              <a:rPr lang="en-US" sz="2400" dirty="0" err="1">
                <a:latin typeface="Arial Narrow" pitchFamily="34" charset="0"/>
              </a:rPr>
              <a:t>en</a:t>
            </a:r>
            <a:r>
              <a:rPr lang="en-US" sz="2400" dirty="0">
                <a:latin typeface="Arial Narrow" pitchFamily="34" charset="0"/>
              </a:rPr>
              <a:t> oeuvre du </a:t>
            </a:r>
            <a:r>
              <a:rPr lang="en-US" sz="2400" dirty="0" err="1">
                <a:latin typeface="Arial Narrow" pitchFamily="34" charset="0"/>
              </a:rPr>
              <a:t>systéme</a:t>
            </a:r>
            <a:r>
              <a:rPr lang="en-US" sz="2400" dirty="0">
                <a:latin typeface="Arial Narrow" pitchFamily="34" charset="0"/>
              </a:rPr>
              <a:t> de </a:t>
            </a:r>
            <a:r>
              <a:rPr lang="en-US" sz="2400" dirty="0" err="1">
                <a:latin typeface="Arial Narrow" pitchFamily="34" charset="0"/>
              </a:rPr>
              <a:t>reférence</a:t>
            </a:r>
            <a:r>
              <a:rPr lang="en-US" sz="2400" dirty="0">
                <a:latin typeface="Arial Narrow" pitchFamily="34" charset="0"/>
              </a:rPr>
              <a:t> evacuation de </a:t>
            </a:r>
            <a:r>
              <a:rPr lang="en-US" sz="2400" dirty="0" err="1">
                <a:latin typeface="Arial Narrow" pitchFamily="34" charset="0"/>
              </a:rPr>
              <a:t>maniére</a:t>
            </a:r>
            <a:r>
              <a:rPr lang="en-US" sz="2400" dirty="0">
                <a:latin typeface="Arial Narrow" pitchFamily="34" charset="0"/>
              </a:rPr>
              <a:t> à identifier les causes des </a:t>
            </a:r>
            <a:r>
              <a:rPr lang="en-US" sz="2400" dirty="0" err="1">
                <a:latin typeface="Arial Narrow" pitchFamily="34" charset="0"/>
              </a:rPr>
              <a:t>goulots</a:t>
            </a:r>
            <a:r>
              <a:rPr lang="en-US" sz="2400" dirty="0">
                <a:latin typeface="Arial Narrow" pitchFamily="34" charset="0"/>
              </a:rPr>
              <a:t> </a:t>
            </a:r>
            <a:r>
              <a:rPr lang="en-US" sz="2400" dirty="0" err="1">
                <a:latin typeface="Arial Narrow" pitchFamily="34" charset="0"/>
              </a:rPr>
              <a:t>d’etranglements</a:t>
            </a:r>
            <a:r>
              <a:rPr lang="en-US" sz="2400" dirty="0">
                <a:latin typeface="Arial Narrow" pitchFamily="34" charset="0"/>
              </a:rPr>
              <a:t> et les actions correctrices </a:t>
            </a:r>
            <a:r>
              <a:rPr lang="en-US" sz="2400" dirty="0" err="1">
                <a:latin typeface="Arial Narrow" pitchFamily="34" charset="0"/>
              </a:rPr>
              <a:t>pertinentes</a:t>
            </a:r>
            <a:r>
              <a:rPr lang="en-US" sz="2400" dirty="0">
                <a:latin typeface="Arial Narrow" pitchFamily="34" charset="0"/>
              </a:rPr>
              <a:t> </a:t>
            </a:r>
          </a:p>
          <a:p>
            <a:pPr marL="596646" indent="-514350">
              <a:lnSpc>
                <a:spcPct val="80000"/>
              </a:lnSpc>
              <a:buFont typeface="+mj-lt"/>
              <a:buAutoNum type="arabicPeriod"/>
            </a:pPr>
            <a:r>
              <a:rPr lang="en-US" sz="2400" dirty="0">
                <a:latin typeface="Arial Narrow" pitchFamily="34" charset="0"/>
              </a:rPr>
              <a:t>Reunions des </a:t>
            </a:r>
            <a:r>
              <a:rPr lang="en-US" sz="2400" dirty="0" err="1">
                <a:latin typeface="Arial Narrow" pitchFamily="34" charset="0"/>
              </a:rPr>
              <a:t>differents</a:t>
            </a:r>
            <a:r>
              <a:rPr lang="en-US" sz="2400" dirty="0">
                <a:latin typeface="Arial Narrow" pitchFamily="34" charset="0"/>
              </a:rPr>
              <a:t> </a:t>
            </a:r>
            <a:r>
              <a:rPr lang="en-US" sz="2400" dirty="0" err="1">
                <a:latin typeface="Arial Narrow" pitchFamily="34" charset="0"/>
              </a:rPr>
              <a:t>comités</a:t>
            </a:r>
            <a:r>
              <a:rPr lang="en-US" sz="2400" dirty="0">
                <a:latin typeface="Arial Narrow" pitchFamily="34" charset="0"/>
              </a:rPr>
              <a:t> de gestion </a:t>
            </a:r>
            <a:r>
              <a:rPr lang="en-US" sz="2400" dirty="0" err="1">
                <a:latin typeface="Arial Narrow" pitchFamily="34" charset="0"/>
              </a:rPr>
              <a:t>sont</a:t>
            </a:r>
            <a:r>
              <a:rPr lang="en-US" sz="2400" dirty="0">
                <a:latin typeface="Arial Narrow" pitchFamily="34" charset="0"/>
              </a:rPr>
              <a:t> </a:t>
            </a:r>
            <a:r>
              <a:rPr lang="en-US" sz="2400" dirty="0" err="1">
                <a:latin typeface="Arial Narrow" pitchFamily="34" charset="0"/>
              </a:rPr>
              <a:t>irreguliéres</a:t>
            </a:r>
            <a:r>
              <a:rPr lang="en-US" sz="2400" dirty="0">
                <a:latin typeface="Arial Narrow" pitchFamily="34" charset="0"/>
              </a:rPr>
              <a:t> </a:t>
            </a:r>
            <a:r>
              <a:rPr lang="en-US" sz="2400" dirty="0" err="1">
                <a:latin typeface="Arial Narrow" pitchFamily="34" charset="0"/>
              </a:rPr>
              <a:t>ou</a:t>
            </a:r>
            <a:r>
              <a:rPr lang="en-US" sz="2400" dirty="0">
                <a:latin typeface="Arial Narrow" pitchFamily="34" charset="0"/>
              </a:rPr>
              <a:t> ne se </a:t>
            </a:r>
            <a:r>
              <a:rPr lang="en-US" sz="2400" dirty="0" err="1">
                <a:latin typeface="Arial Narrow" pitchFamily="34" charset="0"/>
              </a:rPr>
              <a:t>tiennent</a:t>
            </a:r>
            <a:r>
              <a:rPr lang="en-US" sz="2400" dirty="0">
                <a:latin typeface="Arial Narrow" pitchFamily="34" charset="0"/>
              </a:rPr>
              <a:t> plus. </a:t>
            </a:r>
          </a:p>
          <a:p>
            <a:pPr marL="596646" indent="-514350">
              <a:lnSpc>
                <a:spcPct val="80000"/>
              </a:lnSpc>
              <a:buFont typeface="+mj-lt"/>
              <a:buAutoNum type="arabicPeriod"/>
            </a:pPr>
            <a:endParaRPr lang="en-US" sz="2400" dirty="0">
              <a:latin typeface="Arial Narrow" pitchFamily="34" charset="0"/>
            </a:endParaRPr>
          </a:p>
          <a:p>
            <a:pPr marL="596646" indent="-514350">
              <a:lnSpc>
                <a:spcPct val="80000"/>
              </a:lnSpc>
              <a:buFont typeface="+mj-lt"/>
              <a:buAutoNum type="arabicPeriod"/>
            </a:pPr>
            <a:r>
              <a:rPr lang="en-US" sz="2400" dirty="0">
                <a:latin typeface="Arial Narrow" pitchFamily="34" charset="0"/>
              </a:rPr>
              <a:t>Revision des cadres </a:t>
            </a:r>
            <a:r>
              <a:rPr lang="en-US" sz="2400" dirty="0" err="1">
                <a:latin typeface="Arial Narrow" pitchFamily="34" charset="0"/>
              </a:rPr>
              <a:t>conceptuels</a:t>
            </a:r>
            <a:r>
              <a:rPr lang="en-US" sz="2400" dirty="0">
                <a:latin typeface="Arial Narrow" pitchFamily="34" charset="0"/>
              </a:rPr>
              <a:t> des </a:t>
            </a:r>
            <a:r>
              <a:rPr lang="en-US" sz="2400" dirty="0" err="1">
                <a:latin typeface="Arial Narrow" pitchFamily="34" charset="0"/>
              </a:rPr>
              <a:t>systèmes</a:t>
            </a:r>
            <a:r>
              <a:rPr lang="en-US" sz="2400" dirty="0">
                <a:latin typeface="Arial Narrow" pitchFamily="34" charset="0"/>
              </a:rPr>
              <a:t> de reference evacuation pas </a:t>
            </a:r>
            <a:r>
              <a:rPr lang="en-US" sz="2400" dirty="0" err="1">
                <a:latin typeface="Arial Narrow" pitchFamily="34" charset="0"/>
              </a:rPr>
              <a:t>systèmatique</a:t>
            </a:r>
            <a:r>
              <a:rPr lang="en-US" sz="2400" dirty="0">
                <a:latin typeface="Arial Narrow" pitchFamily="34" charset="0"/>
              </a:rPr>
              <a:t>  et comprehensive </a:t>
            </a:r>
          </a:p>
          <a:p>
            <a:pPr marL="596646" indent="-514350">
              <a:lnSpc>
                <a:spcPct val="80000"/>
              </a:lnSpc>
              <a:buFont typeface="+mj-lt"/>
              <a:buAutoNum type="arabicPeriod"/>
            </a:pPr>
            <a:endParaRPr lang="en-US" sz="2400" dirty="0">
              <a:latin typeface="Arial Narrow" pitchFamily="34" charset="0"/>
            </a:endParaRPr>
          </a:p>
          <a:p>
            <a:pPr marL="596646" indent="-514350">
              <a:lnSpc>
                <a:spcPct val="80000"/>
              </a:lnSpc>
              <a:buFont typeface="+mj-lt"/>
              <a:buAutoNum type="arabicPeriod"/>
            </a:pPr>
            <a:r>
              <a:rPr lang="en-US" sz="2400" dirty="0">
                <a:latin typeface="Arial Narrow" pitchFamily="34" charset="0"/>
              </a:rPr>
              <a:t>Justification de </a:t>
            </a:r>
            <a:r>
              <a:rPr lang="en-US" sz="2400" dirty="0" err="1">
                <a:latin typeface="Arial Narrow" pitchFamily="34" charset="0"/>
              </a:rPr>
              <a:t>ce</a:t>
            </a:r>
            <a:r>
              <a:rPr lang="en-US" sz="2400" dirty="0">
                <a:latin typeface="Arial Narrow" pitchFamily="34" charset="0"/>
              </a:rPr>
              <a:t> travail  </a:t>
            </a:r>
            <a:r>
              <a:rPr lang="en-US" sz="2400" dirty="0" err="1">
                <a:latin typeface="Arial Narrow" pitchFamily="34" charset="0"/>
              </a:rPr>
              <a:t>comme</a:t>
            </a:r>
            <a:r>
              <a:rPr lang="en-US" sz="2400" dirty="0">
                <a:latin typeface="Arial Narrow" pitchFamily="34" charset="0"/>
              </a:rPr>
              <a:t> contribution  au </a:t>
            </a:r>
            <a:r>
              <a:rPr lang="en-US" sz="2400" dirty="0" err="1">
                <a:latin typeface="Arial Narrow" pitchFamily="34" charset="0"/>
              </a:rPr>
              <a:t>suivi</a:t>
            </a:r>
            <a:r>
              <a:rPr lang="en-US" sz="2400" dirty="0">
                <a:latin typeface="Arial Narrow" pitchFamily="34" charset="0"/>
              </a:rPr>
              <a:t> de la performance du </a:t>
            </a:r>
            <a:r>
              <a:rPr lang="en-US" sz="2400" dirty="0" err="1">
                <a:latin typeface="Arial Narrow" pitchFamily="34" charset="0"/>
              </a:rPr>
              <a:t>systéme</a:t>
            </a:r>
            <a:r>
              <a:rPr lang="en-US" sz="2400" dirty="0">
                <a:latin typeface="Arial Narrow" pitchFamily="34" charset="0"/>
              </a:rPr>
              <a:t> de </a:t>
            </a:r>
            <a:r>
              <a:rPr lang="en-US" sz="2400" dirty="0" err="1">
                <a:latin typeface="Arial Narrow" pitchFamily="34" charset="0"/>
              </a:rPr>
              <a:t>reférence</a:t>
            </a:r>
            <a:r>
              <a:rPr lang="en-US" sz="2400" dirty="0">
                <a:latin typeface="Arial Narrow" pitchFamily="34" charset="0"/>
              </a:rPr>
              <a:t>  </a:t>
            </a:r>
            <a:r>
              <a:rPr lang="en-US" sz="2400" dirty="0" err="1">
                <a:latin typeface="Arial Narrow" pitchFamily="34" charset="0"/>
              </a:rPr>
              <a:t>évacuation</a:t>
            </a:r>
            <a:r>
              <a:rPr lang="en-US" sz="2400" dirty="0">
                <a:latin typeface="Arial Narrow" pitchFamily="34"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958021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a:ln w="19050">
            <a:solidFill>
              <a:schemeClr val="tx1"/>
            </a:solidFill>
          </a:ln>
        </p:spPr>
        <p:txBody>
          <a:bodyPr>
            <a:normAutofit/>
          </a:bodyPr>
          <a:lstStyle/>
          <a:p>
            <a:r>
              <a:rPr lang="fr-FR" sz="3000" b="1" dirty="0">
                <a:latin typeface="Arial Narrow" pitchFamily="34" charset="0"/>
                <a:cs typeface="Arial" pitchFamily="34" charset="0"/>
              </a:rPr>
              <a:t>Conclusion</a:t>
            </a:r>
            <a:endParaRPr lang="en-US" sz="3000" b="1" dirty="0">
              <a:latin typeface="Arial Narrow" pitchFamily="34" charset="0"/>
              <a:cs typeface="Arial" pitchFamily="34" charset="0"/>
            </a:endParaRPr>
          </a:p>
        </p:txBody>
      </p:sp>
      <p:sp>
        <p:nvSpPr>
          <p:cNvPr id="3" name="Content Placeholder 2"/>
          <p:cNvSpPr>
            <a:spLocks noGrp="1"/>
          </p:cNvSpPr>
          <p:nvPr>
            <p:ph sz="quarter" idx="1"/>
          </p:nvPr>
        </p:nvSpPr>
        <p:spPr>
          <a:xfrm>
            <a:off x="457200" y="1071546"/>
            <a:ext cx="8229600" cy="5405454"/>
          </a:xfrm>
          <a:ln>
            <a:solidFill>
              <a:schemeClr val="tx1"/>
            </a:solidFill>
          </a:ln>
        </p:spPr>
        <p:txBody>
          <a:bodyPr>
            <a:normAutofit/>
          </a:bodyPr>
          <a:lstStyle/>
          <a:p>
            <a:pPr algn="just">
              <a:buFont typeface="Wingdings" pitchFamily="2" charset="2"/>
              <a:buChar char="Ü"/>
            </a:pPr>
            <a:r>
              <a:rPr lang="fr-FR" sz="2400" dirty="0">
                <a:latin typeface="Arial Narrow" pitchFamily="34" charset="0"/>
              </a:rPr>
              <a:t>Ce travail présenté par l’AMAFINU n’est certes pas exhaustif mais  a au moins  le mérite de fournir des indications sur le niveau du financement du système, sa mobilisation et son utilisation mais aussi et surtout rappeler les grands défis  qui en sont liés  par chacun des acteurs et formuler quelques recommandations à l’endroit du secteur de la santé. </a:t>
            </a:r>
          </a:p>
          <a:p>
            <a:pPr>
              <a:buFont typeface="Wingdings" pitchFamily="2" charset="2"/>
              <a:buChar char="Ü"/>
            </a:pPr>
            <a:endParaRPr lang="fr-CA" sz="400" dirty="0">
              <a:latin typeface="Arial Narrow" pitchFamily="34" charset="0"/>
            </a:endParaRPr>
          </a:p>
          <a:p>
            <a:pPr algn="just">
              <a:buFont typeface="Wingdings" pitchFamily="2" charset="2"/>
              <a:buChar char="Ü"/>
            </a:pPr>
            <a:r>
              <a:rPr lang="fr-FR" sz="2400" dirty="0">
                <a:latin typeface="Arial Narrow" pitchFamily="34" charset="0"/>
              </a:rPr>
              <a:t>Nous sommes convaincus  que la mise en œuvre de ces recommandations à laquelle nous apporterons tout notre appui si nécessaire et souhaité en collaboration avec les autres partenaires sur le terrain, permettra d’avancer  rapidement et surement avec une vision plus globale  à l’heure de  la réforme du secteur de santé au Mali.</a:t>
            </a:r>
            <a:endParaRPr lang="fr-CA" sz="2400" dirty="0">
              <a:latin typeface="Arial Narrow" pitchFamily="34" charset="0"/>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1293FB-9385-4306-80D2-988B37B27989}"/>
              </a:ext>
            </a:extLst>
          </p:cNvPr>
          <p:cNvSpPr>
            <a:spLocks noGrp="1"/>
          </p:cNvSpPr>
          <p:nvPr>
            <p:ph type="title"/>
          </p:nvPr>
        </p:nvSpPr>
        <p:spPr>
          <a:xfrm>
            <a:off x="457200" y="274638"/>
            <a:ext cx="8229600" cy="1096962"/>
          </a:xfrm>
        </p:spPr>
        <p:txBody>
          <a:bodyPr rtlCol="0">
            <a:normAutofit fontScale="90000"/>
          </a:bodyPr>
          <a:lstStyle/>
          <a:p>
            <a:pPr lvl="1" eaLnBrk="1" fontAlgn="auto" hangingPunct="1">
              <a:spcAft>
                <a:spcPts val="0"/>
              </a:spcAft>
              <a:defRPr/>
            </a:pPr>
            <a:r>
              <a:rPr lang="fr-FR" sz="2700" kern="1200" dirty="0">
                <a:latin typeface="+mj-lt"/>
                <a:ea typeface="+mj-ea"/>
                <a:cs typeface="+mj-cs"/>
              </a:rPr>
              <a:t>CEREMONIE D’ATTRIBUTION DU LABEL ‘’Communauté amie des Enfants CFC ‘’</a:t>
            </a:r>
            <a:r>
              <a:rPr lang="fr-CA" sz="2000" b="1" dirty="0">
                <a:solidFill>
                  <a:sysClr val="windowText" lastClr="000000"/>
                </a:solidFill>
              </a:rPr>
              <a:t/>
            </a:r>
            <a:br>
              <a:rPr lang="fr-CA" sz="2000" b="1" dirty="0">
                <a:solidFill>
                  <a:sysClr val="windowText" lastClr="000000"/>
                </a:solidFill>
              </a:rPr>
            </a:br>
            <a:endParaRPr lang="fr-CA" sz="1800" dirty="0">
              <a:solidFill>
                <a:sysClr val="windowText" lastClr="000000"/>
              </a:solidFill>
            </a:endParaRPr>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6074CD-998A-430B-8428-760282AFD718}"/>
              </a:ext>
            </a:extLst>
          </p:cNvPr>
          <p:cNvSpPr>
            <a:spLocks noGrp="1"/>
          </p:cNvSpPr>
          <p:nvPr>
            <p:ph idx="1"/>
          </p:nvPr>
        </p:nvSpPr>
        <p:spPr/>
        <p:txBody>
          <a:bodyPr rtlCol="0">
            <a:normAutofit/>
          </a:bodyPr>
          <a:lstStyle/>
          <a:p>
            <a:pPr eaLnBrk="1" fontAlgn="auto" hangingPunct="1">
              <a:spcAft>
                <a:spcPts val="0"/>
              </a:spcAft>
              <a:defRPr/>
            </a:pPr>
            <a:r>
              <a:rPr lang="fr-CA" dirty="0"/>
              <a:t>Envisager le parrainage par les villages certifiés ‘’Communautés amies des enfants’’  des  nouveaux villages ou des villages qui sont déjà dans le processus mais qui connaissent des difficultés.</a:t>
            </a:r>
          </a:p>
          <a:p>
            <a:pPr eaLnBrk="1" fontAlgn="auto" hangingPunct="1">
              <a:spcAft>
                <a:spcPts val="0"/>
              </a:spcAft>
              <a:defRPr/>
            </a:pPr>
            <a:r>
              <a:rPr lang="fr-CA" dirty="0"/>
              <a:t>Étudier la possibilité d’inviter les villages voisins frontaliers de l’aire.</a:t>
            </a:r>
          </a:p>
          <a:p>
            <a:pPr eaLnBrk="1" fontAlgn="auto" hangingPunct="1">
              <a:spcAft>
                <a:spcPts val="0"/>
              </a:spcAft>
              <a:defRPr/>
            </a:pPr>
            <a:r>
              <a:rPr lang="fr-CA" dirty="0"/>
              <a:t>Envisager la certification de la formation sanitaire de l’aire de santé ‘’ Aire de santé amie des enfants’’.</a:t>
            </a:r>
          </a:p>
          <a:p>
            <a:pPr eaLnBrk="1" fontAlgn="auto" hangingPunct="1">
              <a:spcAft>
                <a:spcPts val="0"/>
              </a:spcAft>
              <a:defRPr/>
            </a:pPr>
            <a:endParaRPr lang="fr-CA" dirty="0"/>
          </a:p>
          <a:p>
            <a:pPr eaLnBrk="1" fontAlgn="auto" hangingPunct="1">
              <a:spcAft>
                <a:spcPts val="0"/>
              </a:spcAft>
              <a:defRPr/>
            </a:pPr>
            <a:endParaRPr lang="fr-CA" dirty="0"/>
          </a:p>
          <a:p>
            <a:pPr marL="0" indent="0" eaLnBrk="1" fontAlgn="auto" hangingPunct="1">
              <a:spcAft>
                <a:spcPts val="0"/>
              </a:spcAft>
              <a:buFont typeface="Arial" panose="020B0604020202020204" pitchFamily="34" charset="0"/>
              <a:buNone/>
              <a:defRPr/>
            </a:pPr>
            <a:endParaRPr lang="fr-CA" dirty="0"/>
          </a:p>
          <a:p>
            <a:pPr eaLnBrk="1" fontAlgn="auto" hangingPunct="1">
              <a:spcAft>
                <a:spcPts val="0"/>
              </a:spcAft>
              <a:defRPr/>
            </a:pPr>
            <a:endParaRPr lang="fr-CA" dirty="0"/>
          </a:p>
          <a:p>
            <a:pPr eaLnBrk="1" fontAlgn="auto" hangingPunct="1">
              <a:spcAft>
                <a:spcPts val="0"/>
              </a:spcAft>
              <a:defRPr/>
            </a:pPr>
            <a:endParaRPr lang="fr-CA" dirty="0"/>
          </a:p>
          <a:p>
            <a:pPr eaLnBrk="1" fontAlgn="auto" hangingPunct="1">
              <a:spcAft>
                <a:spcPts val="0"/>
              </a:spcAft>
              <a:defRPr/>
            </a:pPr>
            <a:endParaRPr lang="fr-CA" dirty="0"/>
          </a:p>
        </p:txBody>
      </p:sp>
      <p:pic>
        <p:nvPicPr>
          <p:cNvPr id="21508"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429789-97DA-4C5B-BE5A-954660CAD2D0}"/>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49438" y="0"/>
            <a:ext cx="12393613" cy="7015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74638"/>
            <a:ext cx="8001000" cy="654032"/>
          </a:xfrm>
          <a:ln w="28575">
            <a:solidFill>
              <a:schemeClr val="tx1"/>
            </a:solidFill>
          </a:ln>
        </p:spPr>
        <p:txBody>
          <a:bodyPr>
            <a:normAutofit/>
          </a:bodyPr>
          <a:lstStyle/>
          <a:p>
            <a:pPr algn="ctr"/>
            <a:r>
              <a:rPr lang="fr-FR" sz="3000" b="1" dirty="0">
                <a:solidFill>
                  <a:schemeClr val="tx1"/>
                </a:solidFill>
                <a:latin typeface="Arial Narrow" pitchFamily="34" charset="0"/>
                <a:cs typeface="Arial" pitchFamily="34" charset="0"/>
              </a:rPr>
              <a:t>Contexte et justification ( suite2 )</a:t>
            </a:r>
            <a:endParaRPr lang="fr-FR" sz="3000" dirty="0">
              <a:latin typeface="Arial Narrow" pitchFamily="34" charset="0"/>
              <a:cs typeface="Arial" pitchFamily="34" charset="0"/>
            </a:endParaRPr>
          </a:p>
        </p:txBody>
      </p:sp>
      <p:sp>
        <p:nvSpPr>
          <p:cNvPr id="3" name="Espace réservé du contenu 2"/>
          <p:cNvSpPr>
            <a:spLocks noGrp="1"/>
          </p:cNvSpPr>
          <p:nvPr>
            <p:ph sz="quarter" idx="1"/>
          </p:nvPr>
        </p:nvSpPr>
        <p:spPr>
          <a:xfrm>
            <a:off x="357158" y="1071546"/>
            <a:ext cx="8429684" cy="5500726"/>
          </a:xfrm>
          <a:ln>
            <a:solidFill>
              <a:schemeClr val="tx1"/>
            </a:solidFill>
          </a:ln>
        </p:spPr>
        <p:txBody>
          <a:bodyPr>
            <a:normAutofit/>
          </a:bodyPr>
          <a:lstStyle/>
          <a:p>
            <a:pPr marL="82296" indent="0">
              <a:buNone/>
            </a:pPr>
            <a:r>
              <a:rPr lang="fr-FR" dirty="0"/>
              <a:t> </a:t>
            </a:r>
            <a:r>
              <a:rPr lang="fr-FR" sz="2400" b="1" u="sng" dirty="0">
                <a:latin typeface="Arial Narrow" pitchFamily="34" charset="0"/>
              </a:rPr>
              <a:t>Cinq acteurs  autour de la gestion et du financement du système de référence évacuation</a:t>
            </a:r>
            <a:r>
              <a:rPr lang="fr-FR" sz="2400" b="1" dirty="0">
                <a:latin typeface="Arial Narrow" pitchFamily="34" charset="0"/>
              </a:rPr>
              <a:t> : </a:t>
            </a:r>
            <a:endParaRPr lang="fr-CA" sz="2400" b="1" dirty="0">
              <a:latin typeface="Arial Narrow" pitchFamily="34" charset="0"/>
            </a:endParaRPr>
          </a:p>
          <a:p>
            <a:pPr marL="596646" lvl="0" indent="-514350">
              <a:buFont typeface="+mj-lt"/>
              <a:buAutoNum type="arabicPeriod"/>
            </a:pPr>
            <a:r>
              <a:rPr lang="fr-FR" sz="2400" dirty="0">
                <a:latin typeface="Arial Narrow" pitchFamily="34" charset="0"/>
              </a:rPr>
              <a:t>Administration locale à travers les ressources du comité local de développement du cercle : Préfets  </a:t>
            </a:r>
            <a:endParaRPr lang="fr-CA" sz="2400" dirty="0">
              <a:latin typeface="Arial Narrow" pitchFamily="34" charset="0"/>
            </a:endParaRPr>
          </a:p>
          <a:p>
            <a:pPr marL="596646" lvl="0" indent="-514350">
              <a:buFont typeface="+mj-lt"/>
              <a:buAutoNum type="arabicPeriod"/>
            </a:pPr>
            <a:r>
              <a:rPr lang="fr-FR" sz="2400" dirty="0">
                <a:latin typeface="Arial Narrow" pitchFamily="34" charset="0"/>
              </a:rPr>
              <a:t>Collectivités Décentralisées : Maires des communes. </a:t>
            </a:r>
            <a:endParaRPr lang="fr-CA" sz="2400" dirty="0">
              <a:latin typeface="Arial Narrow" pitchFamily="34" charset="0"/>
            </a:endParaRPr>
          </a:p>
          <a:p>
            <a:pPr marL="596646" lvl="0" indent="-514350">
              <a:buFont typeface="+mj-lt"/>
              <a:buAutoNum type="arabicPeriod"/>
            </a:pPr>
            <a:r>
              <a:rPr lang="fr-FR" sz="2400" dirty="0">
                <a:latin typeface="Arial Narrow" pitchFamily="34" charset="0"/>
              </a:rPr>
              <a:t>Centre de sante de référence CSREF à partir des ressources de recouvrement des couts des prestations et/ ou des bénéfices de la vente des médicaments. </a:t>
            </a:r>
            <a:endParaRPr lang="fr-CA" sz="2400" dirty="0">
              <a:latin typeface="Arial Narrow" pitchFamily="34" charset="0"/>
            </a:endParaRPr>
          </a:p>
          <a:p>
            <a:pPr marL="596646" indent="-514350">
              <a:buFont typeface="+mj-lt"/>
              <a:buAutoNum type="arabicPeriod"/>
            </a:pPr>
            <a:r>
              <a:rPr lang="fr-FR" sz="2400" dirty="0">
                <a:latin typeface="Arial Narrow" pitchFamily="34" charset="0"/>
              </a:rPr>
              <a:t>Associations de santé communautaires à partir du recouvrement de coûts.</a:t>
            </a:r>
          </a:p>
          <a:p>
            <a:pPr marL="596646" indent="-514350">
              <a:buFont typeface="+mj-lt"/>
              <a:buAutoNum type="arabicPeriod"/>
            </a:pPr>
            <a:r>
              <a:rPr lang="fr-FR" sz="2400" dirty="0">
                <a:latin typeface="Arial Narrow" pitchFamily="34" charset="0"/>
              </a:rPr>
              <a:t>Bénéficiaires : famille de la femme enceinte  ou groupements  ou associations au niveau du village.</a:t>
            </a:r>
            <a:r>
              <a:rPr lang="fr-FR" dirty="0">
                <a:latin typeface="Arial Narrow" pitchFamily="34"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960414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001000" cy="642942"/>
          </a:xfrm>
          <a:ln w="28575">
            <a:solidFill>
              <a:schemeClr val="tx1"/>
            </a:solidFill>
          </a:ln>
        </p:spPr>
        <p:txBody>
          <a:bodyPr>
            <a:normAutofit fontScale="90000"/>
          </a:bodyPr>
          <a:lstStyle/>
          <a:p>
            <a:pPr algn="ctr"/>
            <a:r>
              <a:rPr lang="fr-FR" b="1" dirty="0">
                <a:latin typeface="Tahoma"/>
                <a:cs typeface="Tahoma"/>
              </a:rPr>
              <a:t> </a:t>
            </a:r>
            <a:r>
              <a:rPr lang="fr-FR" sz="3300" b="1" dirty="0">
                <a:solidFill>
                  <a:schemeClr val="tx1"/>
                </a:solidFill>
                <a:latin typeface="Arial Narrow" pitchFamily="34" charset="0"/>
                <a:cs typeface="Arial" pitchFamily="34" charset="0"/>
              </a:rPr>
              <a:t>Contexte et justification ( suite3 )</a:t>
            </a:r>
            <a:r>
              <a:rPr lang="fr-FR" sz="3300" b="1" dirty="0">
                <a:latin typeface="Arial Narrow" pitchFamily="34" charset="0"/>
                <a:cs typeface="Arial" pitchFamily="34" charset="0"/>
              </a:rPr>
              <a:t> </a:t>
            </a:r>
            <a:endParaRPr lang="fr-FR" sz="3300" dirty="0">
              <a:latin typeface="Arial Narrow" pitchFamily="34" charset="0"/>
              <a:cs typeface="Arial" pitchFamily="34" charset="0"/>
            </a:endParaRPr>
          </a:p>
        </p:txBody>
      </p:sp>
      <p:sp>
        <p:nvSpPr>
          <p:cNvPr id="3" name="Espace réservé du contenu 2"/>
          <p:cNvSpPr>
            <a:spLocks noGrp="1"/>
          </p:cNvSpPr>
          <p:nvPr>
            <p:ph sz="quarter" idx="1"/>
          </p:nvPr>
        </p:nvSpPr>
        <p:spPr>
          <a:xfrm>
            <a:off x="357158" y="1142984"/>
            <a:ext cx="8286808" cy="5500726"/>
          </a:xfrm>
          <a:ln>
            <a:solidFill>
              <a:schemeClr val="tx1"/>
            </a:solidFill>
          </a:ln>
        </p:spPr>
        <p:txBody>
          <a:bodyPr>
            <a:normAutofit fontScale="85000" lnSpcReduction="10000"/>
          </a:bodyPr>
          <a:lstStyle/>
          <a:p>
            <a:pPr marL="82296" indent="0">
              <a:buNone/>
            </a:pPr>
            <a:r>
              <a:rPr lang="fr-FR" dirty="0"/>
              <a:t> </a:t>
            </a:r>
            <a:r>
              <a:rPr lang="fr-FR" sz="2800" b="1" u="sng" dirty="0">
                <a:latin typeface="Arial Narrow" pitchFamily="34" charset="0"/>
              </a:rPr>
              <a:t>Cinq grands principes régissent la gestion et la répartition du financement </a:t>
            </a:r>
            <a:r>
              <a:rPr lang="fr-FR" sz="2800" b="1" dirty="0">
                <a:latin typeface="Arial Narrow" pitchFamily="34" charset="0"/>
              </a:rPr>
              <a:t> : </a:t>
            </a:r>
          </a:p>
          <a:p>
            <a:pPr marL="653796" indent="-571500">
              <a:buFont typeface="+mj-lt"/>
              <a:buAutoNum type="arabicPeriod"/>
            </a:pPr>
            <a:r>
              <a:rPr lang="fr-CA" dirty="0">
                <a:latin typeface="Arial Narrow" pitchFamily="34" charset="0"/>
              </a:rPr>
              <a:t>le principe de solidarité et de complémentarité,</a:t>
            </a:r>
          </a:p>
          <a:p>
            <a:pPr marL="653796" indent="-571500">
              <a:buFont typeface="+mj-lt"/>
              <a:buAutoNum type="arabicPeriod"/>
            </a:pPr>
            <a:endParaRPr lang="fr-CA" sz="500" dirty="0">
              <a:latin typeface="Arial Narrow" pitchFamily="34" charset="0"/>
            </a:endParaRPr>
          </a:p>
          <a:p>
            <a:pPr marL="653796" indent="-571500">
              <a:buFont typeface="+mj-lt"/>
              <a:buAutoNum type="arabicPeriod"/>
            </a:pPr>
            <a:r>
              <a:rPr lang="fr-CA" dirty="0">
                <a:latin typeface="Arial Narrow" pitchFamily="34" charset="0"/>
              </a:rPr>
              <a:t>Le principe d’équité entre les plus éloignés et les plus proches de la formation sanitaire de référence, les aires de santé les plus peuplées et celles  moins peuplées  ,  les populations les plus pauvres  avec  les plus riches , les  cas les plus graves et les moins graves, les femmes ou enfants .),</a:t>
            </a:r>
          </a:p>
          <a:p>
            <a:pPr marL="653796" indent="-571500">
              <a:buFont typeface="+mj-lt"/>
              <a:buAutoNum type="arabicPeriod"/>
            </a:pPr>
            <a:endParaRPr lang="fr-CA" sz="500" dirty="0">
              <a:latin typeface="Arial Narrow" pitchFamily="34" charset="0"/>
            </a:endParaRPr>
          </a:p>
          <a:p>
            <a:pPr marL="653796" indent="-571500">
              <a:buFont typeface="+mj-lt"/>
              <a:buAutoNum type="arabicPeriod"/>
            </a:pPr>
            <a:r>
              <a:rPr lang="fr-CA" dirty="0">
                <a:latin typeface="Arial Narrow" pitchFamily="34" charset="0"/>
              </a:rPr>
              <a:t> Le principe d’efficacité et d’efficience dans l’offre  des services , Le principe de dynamique permanente entre les différents acteurs,</a:t>
            </a:r>
          </a:p>
          <a:p>
            <a:pPr marL="653796" indent="-571500">
              <a:buFont typeface="+mj-lt"/>
              <a:buAutoNum type="arabicPeriod"/>
            </a:pPr>
            <a:endParaRPr lang="fr-CA" sz="500" dirty="0">
              <a:latin typeface="Arial Narrow" pitchFamily="34" charset="0"/>
            </a:endParaRPr>
          </a:p>
          <a:p>
            <a:pPr marL="653796" indent="-571500">
              <a:buFont typeface="+mj-lt"/>
              <a:buAutoNum type="arabicPeriod"/>
            </a:pPr>
            <a:r>
              <a:rPr lang="fr-CA" dirty="0">
                <a:latin typeface="Arial Narrow" pitchFamily="34" charset="0"/>
              </a:rPr>
              <a:t>Le principe de participation  de tous les acteurs de la société civile, les élus, les associations de femmes, de jeunes et l’administration locale</a:t>
            </a:r>
          </a:p>
          <a:p>
            <a:pPr marL="653796" indent="-571500">
              <a:buFont typeface="+mj-lt"/>
              <a:buAutoNum type="arabicPeriod"/>
            </a:pPr>
            <a:endParaRPr lang="fr-CA" sz="500" dirty="0">
              <a:latin typeface="Arial Narrow" pitchFamily="34" charset="0"/>
            </a:endParaRPr>
          </a:p>
          <a:p>
            <a:pPr marL="653796" indent="-571500">
              <a:buFont typeface="+mj-lt"/>
              <a:buAutoNum type="arabicPeriod"/>
            </a:pPr>
            <a:r>
              <a:rPr lang="fr-CA" dirty="0">
                <a:latin typeface="Arial Narrow" pitchFamily="34" charset="0"/>
              </a:rPr>
              <a:t> et enfin  le principe de transparence dans la gestion des ressources.</a:t>
            </a:r>
            <a:endParaRPr lang="fr-CA" sz="5700" u="sng" dirty="0">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819091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001000" cy="695570"/>
          </a:xfrm>
          <a:ln w="28575">
            <a:solidFill>
              <a:schemeClr val="tx1"/>
            </a:solidFill>
          </a:ln>
        </p:spPr>
        <p:txBody>
          <a:bodyPr>
            <a:normAutofit fontScale="90000"/>
          </a:bodyPr>
          <a:lstStyle/>
          <a:p>
            <a:pPr algn="ctr"/>
            <a:r>
              <a:rPr lang="fr-FR" b="1" dirty="0">
                <a:latin typeface="Tahoma"/>
                <a:cs typeface="Tahoma"/>
              </a:rPr>
              <a:t> </a:t>
            </a:r>
            <a:r>
              <a:rPr lang="fr-FR" sz="3300" b="1" dirty="0">
                <a:solidFill>
                  <a:schemeClr val="tx1"/>
                </a:solidFill>
                <a:latin typeface="Arial Narrow" pitchFamily="34" charset="0"/>
                <a:cs typeface="Arial" pitchFamily="34" charset="0"/>
              </a:rPr>
              <a:t>Contexte et justification ( suite4 )</a:t>
            </a:r>
            <a:r>
              <a:rPr lang="fr-FR" sz="3300" b="1" dirty="0">
                <a:latin typeface="Arial Narrow" pitchFamily="34" charset="0"/>
                <a:cs typeface="Arial" pitchFamily="34" charset="0"/>
              </a:rPr>
              <a:t> </a:t>
            </a:r>
            <a:endParaRPr lang="fr-FR" sz="3300" dirty="0">
              <a:latin typeface="Arial Narrow" pitchFamily="34" charset="0"/>
              <a:cs typeface="Arial" pitchFamily="34" charset="0"/>
            </a:endParaRPr>
          </a:p>
        </p:txBody>
      </p:sp>
      <p:sp>
        <p:nvSpPr>
          <p:cNvPr id="3" name="Espace réservé du contenu 2"/>
          <p:cNvSpPr>
            <a:spLocks noGrp="1"/>
          </p:cNvSpPr>
          <p:nvPr>
            <p:ph sz="quarter" idx="1"/>
          </p:nvPr>
        </p:nvSpPr>
        <p:spPr>
          <a:xfrm>
            <a:off x="357158" y="1295400"/>
            <a:ext cx="8358246" cy="5205434"/>
          </a:xfrm>
          <a:ln>
            <a:solidFill>
              <a:schemeClr val="tx1"/>
            </a:solidFill>
          </a:ln>
        </p:spPr>
        <p:txBody>
          <a:bodyPr>
            <a:normAutofit/>
          </a:bodyPr>
          <a:lstStyle/>
          <a:p>
            <a:pPr marL="82296" indent="0">
              <a:buNone/>
            </a:pPr>
            <a:r>
              <a:rPr lang="fr-FR" u="sng" dirty="0">
                <a:latin typeface="Arial Narrow" pitchFamily="34" charset="0"/>
              </a:rPr>
              <a:t>Quatre rubriques de dépenses </a:t>
            </a:r>
            <a:r>
              <a:rPr lang="fr-FR" dirty="0">
                <a:latin typeface="Arial Narrow" pitchFamily="34" charset="0"/>
              </a:rPr>
              <a:t> : </a:t>
            </a:r>
          </a:p>
          <a:p>
            <a:pPr marL="596646" indent="-514350">
              <a:buFont typeface="+mj-lt"/>
              <a:buAutoNum type="arabicPeriod"/>
            </a:pPr>
            <a:r>
              <a:rPr lang="fr-FR" dirty="0">
                <a:latin typeface="Arial Narrow" pitchFamily="34" charset="0"/>
              </a:rPr>
              <a:t>le transport des évacuations,</a:t>
            </a:r>
          </a:p>
          <a:p>
            <a:pPr marL="596646" indent="-514350">
              <a:buFont typeface="+mj-lt"/>
              <a:buAutoNum type="arabicPeriod"/>
            </a:pPr>
            <a:endParaRPr lang="fr-FR" sz="400" dirty="0">
              <a:latin typeface="Arial Narrow" pitchFamily="34" charset="0"/>
            </a:endParaRPr>
          </a:p>
          <a:p>
            <a:pPr marL="596646" indent="-514350">
              <a:buFont typeface="+mj-lt"/>
              <a:buAutoNum type="arabicPeriod"/>
            </a:pPr>
            <a:r>
              <a:rPr lang="fr-FR" dirty="0">
                <a:latin typeface="Arial Narrow" pitchFamily="34" charset="0"/>
              </a:rPr>
              <a:t>la fourniture de kits de Médicaments et consommables médicaux (Urgences ou kits de césariennes) </a:t>
            </a:r>
          </a:p>
          <a:p>
            <a:pPr marL="596646" indent="-514350">
              <a:buFont typeface="+mj-lt"/>
              <a:buAutoNum type="arabicPeriod"/>
            </a:pPr>
            <a:endParaRPr lang="fr-FR" sz="400" dirty="0">
              <a:latin typeface="Arial Narrow" pitchFamily="34" charset="0"/>
            </a:endParaRPr>
          </a:p>
          <a:p>
            <a:pPr marL="596646" indent="-514350">
              <a:buFont typeface="+mj-lt"/>
              <a:buAutoNum type="arabicPeriod"/>
            </a:pPr>
            <a:r>
              <a:rPr lang="fr-FR" dirty="0">
                <a:latin typeface="Arial Narrow" pitchFamily="34" charset="0"/>
              </a:rPr>
              <a:t>la prime des ressources humaines spécifiques par leur fonction de permanence : primes de chauffeur de l’ambulance, de l’anesthésiste…)</a:t>
            </a:r>
          </a:p>
          <a:p>
            <a:pPr marL="596646" indent="-514350">
              <a:buFont typeface="+mj-lt"/>
              <a:buAutoNum type="arabicPeriod"/>
            </a:pPr>
            <a:endParaRPr lang="fr-FR" sz="400" dirty="0">
              <a:latin typeface="Arial Narrow" pitchFamily="34" charset="0"/>
            </a:endParaRPr>
          </a:p>
          <a:p>
            <a:pPr marL="596646" indent="-514350">
              <a:buFont typeface="+mj-lt"/>
              <a:buAutoNum type="arabicPeriod"/>
            </a:pPr>
            <a:r>
              <a:rPr lang="fr-FR" dirty="0">
                <a:latin typeface="Arial Narrow" pitchFamily="34" charset="0"/>
              </a:rPr>
              <a:t>des frais Divers comme les frais d’entretien et de réparation du groupe électrogène, des supports.</a:t>
            </a:r>
            <a:endParaRPr lang="fr-CA" dirty="0">
              <a:latin typeface="Arial Narrow" pitchFamily="34" charset="0"/>
            </a:endParaRPr>
          </a:p>
          <a:p>
            <a:pPr marL="82296" indent="0">
              <a:buNone/>
            </a:pPr>
            <a:endParaRPr lang="fr-FR" sz="5700" b="1" u="sng"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7598580"/>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7924800" cy="642942"/>
          </a:xfrm>
          <a:ln w="28575">
            <a:solidFill>
              <a:schemeClr val="tx1"/>
            </a:solidFill>
          </a:ln>
        </p:spPr>
        <p:txBody>
          <a:bodyPr>
            <a:normAutofit fontScale="90000"/>
          </a:bodyPr>
          <a:lstStyle/>
          <a:p>
            <a:pPr algn="ctr"/>
            <a:r>
              <a:rPr lang="fr-FR" b="1" dirty="0">
                <a:latin typeface="Arial Narrow" pitchFamily="34" charset="0"/>
              </a:rPr>
              <a:t>2. Objectif du travail  </a:t>
            </a:r>
            <a:endParaRPr lang="en-US" b="1" dirty="0">
              <a:latin typeface="Arial Narrow" pitchFamily="34" charset="0"/>
            </a:endParaRPr>
          </a:p>
        </p:txBody>
      </p:sp>
      <p:sp>
        <p:nvSpPr>
          <p:cNvPr id="3" name="Content Placeholder 2"/>
          <p:cNvSpPr>
            <a:spLocks noGrp="1"/>
          </p:cNvSpPr>
          <p:nvPr>
            <p:ph sz="quarter" idx="1"/>
          </p:nvPr>
        </p:nvSpPr>
        <p:spPr>
          <a:xfrm>
            <a:off x="357158" y="1214422"/>
            <a:ext cx="8429684" cy="5357850"/>
          </a:xfrm>
          <a:ln>
            <a:solidFill>
              <a:schemeClr val="tx1"/>
            </a:solidFill>
          </a:ln>
        </p:spPr>
        <p:txBody>
          <a:bodyPr>
            <a:normAutofit/>
          </a:bodyPr>
          <a:lstStyle/>
          <a:p>
            <a:pPr marL="82296" indent="0">
              <a:lnSpc>
                <a:spcPct val="80000"/>
              </a:lnSpc>
              <a:buNone/>
            </a:pPr>
            <a:r>
              <a:rPr lang="en-US" sz="2700" u="sng" dirty="0">
                <a:latin typeface="Arial Narrow" pitchFamily="34" charset="0"/>
              </a:rPr>
              <a:t>Objectif général</a:t>
            </a:r>
            <a:r>
              <a:rPr lang="en-US" sz="2700" dirty="0">
                <a:latin typeface="Arial Narrow" pitchFamily="34" charset="0"/>
              </a:rPr>
              <a:t> : </a:t>
            </a:r>
          </a:p>
          <a:p>
            <a:pPr marL="82296" indent="0">
              <a:lnSpc>
                <a:spcPct val="80000"/>
              </a:lnSpc>
              <a:buNone/>
            </a:pPr>
            <a:r>
              <a:rPr lang="fr-CA" dirty="0">
                <a:latin typeface="Arial Narrow" pitchFamily="34" charset="0"/>
              </a:rPr>
              <a:t>Évaluer l'efficacité du système de financement de la référence évacuation au Mali pendant la période 2014 - 2016</a:t>
            </a:r>
            <a:endParaRPr lang="en-US" dirty="0">
              <a:latin typeface="Arial Narrow" pitchFamily="34" charset="0"/>
            </a:endParaRPr>
          </a:p>
          <a:p>
            <a:pPr marL="82296" indent="0">
              <a:lnSpc>
                <a:spcPct val="120000"/>
              </a:lnSpc>
              <a:buNone/>
            </a:pPr>
            <a:r>
              <a:rPr lang="en-US" sz="2700" u="sng" dirty="0" err="1">
                <a:latin typeface="Arial Narrow" pitchFamily="34" charset="0"/>
              </a:rPr>
              <a:t>Objectifs</a:t>
            </a:r>
            <a:r>
              <a:rPr lang="en-US" sz="2700" u="sng" dirty="0">
                <a:latin typeface="Arial Narrow" pitchFamily="34" charset="0"/>
              </a:rPr>
              <a:t> </a:t>
            </a:r>
            <a:r>
              <a:rPr lang="en-US" sz="2700" u="sng" dirty="0" err="1">
                <a:latin typeface="Arial Narrow" pitchFamily="34" charset="0"/>
              </a:rPr>
              <a:t>spécifiques</a:t>
            </a:r>
            <a:r>
              <a:rPr lang="en-US" sz="2700" u="sng" dirty="0">
                <a:latin typeface="Arial Narrow" pitchFamily="34" charset="0"/>
              </a:rPr>
              <a:t> </a:t>
            </a:r>
            <a:r>
              <a:rPr lang="en-US" sz="2700" dirty="0">
                <a:latin typeface="Arial Narrow" pitchFamily="34" charset="0"/>
              </a:rPr>
              <a:t>:</a:t>
            </a:r>
          </a:p>
          <a:p>
            <a:pPr marL="596646" indent="-514350">
              <a:lnSpc>
                <a:spcPct val="120000"/>
              </a:lnSpc>
              <a:buFont typeface="+mj-lt"/>
              <a:buAutoNum type="arabicPeriod"/>
            </a:pPr>
            <a:r>
              <a:rPr lang="fr-CA" dirty="0"/>
              <a:t> </a:t>
            </a:r>
            <a:r>
              <a:rPr lang="fr-CA" dirty="0">
                <a:latin typeface="Arial Narrow" pitchFamily="34" charset="0"/>
              </a:rPr>
              <a:t>Déterminer le niveau de mobilisation du budget planifié</a:t>
            </a:r>
            <a:endParaRPr lang="en-US" dirty="0">
              <a:latin typeface="Arial Narrow" pitchFamily="34" charset="0"/>
            </a:endParaRPr>
          </a:p>
          <a:p>
            <a:pPr marL="596646" indent="-514350">
              <a:lnSpc>
                <a:spcPct val="120000"/>
              </a:lnSpc>
              <a:buFont typeface="+mj-lt"/>
              <a:buAutoNum type="arabicPeriod"/>
            </a:pPr>
            <a:r>
              <a:rPr lang="en-US" dirty="0">
                <a:latin typeface="Arial Narrow" pitchFamily="34" charset="0"/>
              </a:rPr>
              <a:t>Identifier les </a:t>
            </a:r>
            <a:r>
              <a:rPr lang="en-US" dirty="0" err="1">
                <a:latin typeface="Arial Narrow" pitchFamily="34" charset="0"/>
              </a:rPr>
              <a:t>principales</a:t>
            </a:r>
            <a:r>
              <a:rPr lang="en-US" dirty="0">
                <a:latin typeface="Arial Narrow" pitchFamily="34" charset="0"/>
              </a:rPr>
              <a:t> sources de </a:t>
            </a:r>
            <a:r>
              <a:rPr lang="en-US" dirty="0" err="1">
                <a:latin typeface="Arial Narrow" pitchFamily="34" charset="0"/>
              </a:rPr>
              <a:t>mobilisation</a:t>
            </a:r>
            <a:r>
              <a:rPr lang="en-US" dirty="0">
                <a:latin typeface="Arial Narrow" pitchFamily="34" charset="0"/>
              </a:rPr>
              <a:t> du </a:t>
            </a:r>
            <a:r>
              <a:rPr lang="en-US" dirty="0" err="1">
                <a:latin typeface="Arial Narrow" pitchFamily="34" charset="0"/>
              </a:rPr>
              <a:t>financement</a:t>
            </a:r>
            <a:r>
              <a:rPr lang="en-US" dirty="0">
                <a:latin typeface="Arial Narrow" pitchFamily="34" charset="0"/>
              </a:rPr>
              <a:t> du </a:t>
            </a:r>
            <a:r>
              <a:rPr lang="en-US" dirty="0" err="1">
                <a:latin typeface="Arial Narrow" pitchFamily="34" charset="0"/>
              </a:rPr>
              <a:t>système</a:t>
            </a:r>
            <a:r>
              <a:rPr lang="en-US" dirty="0">
                <a:latin typeface="Arial Narrow" pitchFamily="34" charset="0"/>
              </a:rPr>
              <a:t> de reference </a:t>
            </a:r>
          </a:p>
          <a:p>
            <a:pPr marL="596646" indent="-514350">
              <a:lnSpc>
                <a:spcPct val="120000"/>
              </a:lnSpc>
              <a:buFont typeface="+mj-lt"/>
              <a:buAutoNum type="arabicPeriod"/>
            </a:pPr>
            <a:r>
              <a:rPr lang="en-US" dirty="0">
                <a:latin typeface="Arial Narrow" pitchFamily="34" charset="0"/>
              </a:rPr>
              <a:t> Determiner  les  </a:t>
            </a:r>
            <a:r>
              <a:rPr lang="en-US" dirty="0" err="1">
                <a:latin typeface="Arial Narrow" pitchFamily="34" charset="0"/>
              </a:rPr>
              <a:t>differentes</a:t>
            </a:r>
            <a:r>
              <a:rPr lang="en-US" dirty="0">
                <a:latin typeface="Arial Narrow" pitchFamily="34" charset="0"/>
              </a:rPr>
              <a:t> </a:t>
            </a:r>
            <a:r>
              <a:rPr lang="en-US" dirty="0" err="1">
                <a:latin typeface="Arial Narrow" pitchFamily="34" charset="0"/>
              </a:rPr>
              <a:t>rubriques</a:t>
            </a:r>
            <a:r>
              <a:rPr lang="en-US" dirty="0">
                <a:latin typeface="Arial Narrow" pitchFamily="34" charset="0"/>
              </a:rPr>
              <a:t> de </a:t>
            </a:r>
            <a:r>
              <a:rPr lang="en-US" dirty="0" err="1">
                <a:latin typeface="Arial Narrow" pitchFamily="34" charset="0"/>
              </a:rPr>
              <a:t>dépenses</a:t>
            </a:r>
            <a:r>
              <a:rPr lang="en-US" dirty="0">
                <a:latin typeface="Arial Narrow" pitchFamily="34" charset="0"/>
              </a:rPr>
              <a:t>  de </a:t>
            </a:r>
            <a:r>
              <a:rPr lang="en-US" dirty="0" err="1">
                <a:latin typeface="Arial Narrow" pitchFamily="34" charset="0"/>
              </a:rPr>
              <a:t>fonctionnement</a:t>
            </a:r>
            <a:r>
              <a:rPr lang="en-US" dirty="0">
                <a:latin typeface="Arial Narrow" pitchFamily="34" charset="0"/>
              </a:rPr>
              <a:t>  du  </a:t>
            </a:r>
            <a:r>
              <a:rPr lang="en-US" dirty="0" err="1">
                <a:latin typeface="Arial Narrow" pitchFamily="34" charset="0"/>
              </a:rPr>
              <a:t>système</a:t>
            </a:r>
            <a:r>
              <a:rPr lang="en-US" dirty="0">
                <a:latin typeface="Arial Narrow" pitchFamily="34" charset="0"/>
              </a:rPr>
              <a:t> de </a:t>
            </a:r>
            <a:r>
              <a:rPr lang="en-US" dirty="0" err="1">
                <a:latin typeface="Arial Narrow" pitchFamily="34" charset="0"/>
              </a:rPr>
              <a:t>réference</a:t>
            </a:r>
            <a:r>
              <a:rPr lang="en-US" dirty="0">
                <a:latin typeface="Arial Narrow" pitchFamily="34" charset="0"/>
              </a:rPr>
              <a:t> </a:t>
            </a:r>
            <a:r>
              <a:rPr lang="en-US" dirty="0" err="1">
                <a:latin typeface="Arial Narrow" pitchFamily="34" charset="0"/>
              </a:rPr>
              <a:t>évacuation</a:t>
            </a:r>
            <a:r>
              <a:rPr lang="en-US" dirty="0">
                <a:latin typeface="Arial Narrow" pitchFamily="34" charset="0"/>
              </a:rPr>
              <a:t> </a:t>
            </a:r>
            <a:r>
              <a:rPr lang="en-US" sz="2700" dirty="0">
                <a:latin typeface="Arial Narrow" pitchFamily="34" charset="0"/>
              </a:rPr>
              <a:t>.</a:t>
            </a:r>
          </a:p>
          <a:p>
            <a:pPr marL="596646" indent="-514350">
              <a:lnSpc>
                <a:spcPct val="120000"/>
              </a:lnSpc>
              <a:buFont typeface="+mj-lt"/>
              <a:buAutoNum type="arabicPeriod"/>
            </a:pPr>
            <a:endParaRPr lang="en-US" sz="2700" dirty="0">
              <a:latin typeface="Arial Narrow" pitchFamily="34" charset="0"/>
            </a:endParaRPr>
          </a:p>
          <a:p>
            <a:pPr marL="596646" indent="-514350">
              <a:lnSpc>
                <a:spcPct val="120000"/>
              </a:lnSpc>
              <a:buFont typeface="+mj-lt"/>
              <a:buAutoNum type="arabicPeriod"/>
            </a:pPr>
            <a:endParaRPr lang="en-US" sz="2700" dirty="0">
              <a:latin typeface="Arial Narrow" pitchFamily="34" charset="0"/>
            </a:endParaRPr>
          </a:p>
          <a:p>
            <a:pPr marL="596646" indent="-514350">
              <a:lnSpc>
                <a:spcPct val="120000"/>
              </a:lnSpc>
              <a:buFont typeface="+mj-lt"/>
              <a:buAutoNum type="arabicPeriod"/>
            </a:pPr>
            <a:endParaRPr lang="en-US" sz="600" dirty="0">
              <a:latin typeface="Arial Narrow" pitchFamily="34" charset="0"/>
            </a:endParaRPr>
          </a:p>
          <a:p>
            <a:pPr marL="596646" indent="-514350">
              <a:lnSpc>
                <a:spcPct val="120000"/>
              </a:lnSpc>
              <a:buFont typeface="+mj-lt"/>
              <a:buAutoNum type="arabicPeriod"/>
            </a:pPr>
            <a:endParaRPr lang="en-US" sz="2700" dirty="0">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100330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785818"/>
          </a:xfrm>
          <a:ln w="28575">
            <a:solidFill>
              <a:schemeClr val="tx1"/>
            </a:solidFill>
          </a:ln>
        </p:spPr>
        <p:txBody>
          <a:bodyPr>
            <a:normAutofit/>
          </a:bodyPr>
          <a:lstStyle/>
          <a:p>
            <a:pPr algn="ctr"/>
            <a:r>
              <a:rPr lang="fr-FR" sz="3000" b="1" dirty="0">
                <a:latin typeface="Arial Narrow" pitchFamily="34" charset="0"/>
                <a:cs typeface="Tahoma"/>
              </a:rPr>
              <a:t> </a:t>
            </a:r>
            <a:r>
              <a:rPr lang="fr-FR" sz="3000" b="1" dirty="0">
                <a:latin typeface="Arial Narrow" pitchFamily="34" charset="0"/>
                <a:cs typeface="Arial" pitchFamily="34" charset="0"/>
              </a:rPr>
              <a:t>3. Méthodologie </a:t>
            </a:r>
          </a:p>
        </p:txBody>
      </p:sp>
      <p:sp>
        <p:nvSpPr>
          <p:cNvPr id="3" name="Espace réservé du contenu 2"/>
          <p:cNvSpPr>
            <a:spLocks noGrp="1"/>
          </p:cNvSpPr>
          <p:nvPr>
            <p:ph sz="quarter" idx="1"/>
          </p:nvPr>
        </p:nvSpPr>
        <p:spPr>
          <a:xfrm>
            <a:off x="457200" y="1285860"/>
            <a:ext cx="8229600" cy="5191140"/>
          </a:xfrm>
          <a:ln>
            <a:solidFill>
              <a:schemeClr val="tx1"/>
            </a:solidFill>
          </a:ln>
        </p:spPr>
        <p:txBody>
          <a:bodyPr>
            <a:normAutofit/>
          </a:bodyPr>
          <a:lstStyle/>
          <a:p>
            <a:endParaRPr lang="fr-CA" sz="400" b="1" dirty="0"/>
          </a:p>
          <a:p>
            <a:r>
              <a:rPr lang="fr-CA" sz="2800" dirty="0">
                <a:latin typeface="Arial Narrow" pitchFamily="34" charset="0"/>
                <a:cs typeface="Arial" pitchFamily="34" charset="0"/>
              </a:rPr>
              <a:t>2 approches méthodologiques:</a:t>
            </a:r>
          </a:p>
          <a:p>
            <a:endParaRPr lang="fr-CA" sz="400" dirty="0">
              <a:latin typeface="Arial Narrow" pitchFamily="34" charset="0"/>
              <a:cs typeface="Arial" pitchFamily="34" charset="0"/>
            </a:endParaRPr>
          </a:p>
          <a:p>
            <a:pPr lvl="1">
              <a:buFont typeface="Wingdings" pitchFamily="2" charset="2"/>
              <a:buChar char="Ü"/>
            </a:pPr>
            <a:r>
              <a:rPr lang="fr-CA" dirty="0">
                <a:latin typeface="Arial Narrow" pitchFamily="34" charset="0"/>
                <a:cs typeface="Arial" pitchFamily="34" charset="0"/>
              </a:rPr>
              <a:t>Enquête à partir d’une fiche de collecte des données développée et validée au niveau national et administrée  par les Directions régionales de la santé avec appui des PTF des régions,</a:t>
            </a:r>
          </a:p>
          <a:p>
            <a:pPr>
              <a:buFont typeface="Wingdings" pitchFamily="2" charset="2"/>
              <a:buChar char="Ü"/>
            </a:pPr>
            <a:endParaRPr lang="fr-CA" sz="800" dirty="0">
              <a:latin typeface="Arial Narrow" pitchFamily="34" charset="0"/>
              <a:cs typeface="Arial" pitchFamily="34" charset="0"/>
            </a:endParaRPr>
          </a:p>
          <a:p>
            <a:pPr lvl="1">
              <a:buFont typeface="Wingdings" pitchFamily="2" charset="2"/>
              <a:buChar char="Ü"/>
            </a:pPr>
            <a:r>
              <a:rPr lang="fr-CA" dirty="0">
                <a:latin typeface="Arial Narrow" pitchFamily="34" charset="0"/>
                <a:cs typeface="Arial" pitchFamily="34" charset="0"/>
              </a:rPr>
              <a:t> Analyse documentaire :  exploitation des rapports de mise en œuvre dans certaines régions , de thèses de doctorat en médecine en rapport avec le domaine de la référence évacuations </a:t>
            </a:r>
            <a:endParaRPr lang="fr-FR" dirty="0">
              <a:latin typeface="Arial Narrow"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38175</TotalTime>
  <Words>2884</Words>
  <Application>Microsoft Office PowerPoint</Application>
  <PresentationFormat>On-screen Show (4:3)</PresentationFormat>
  <Paragraphs>327</Paragraphs>
  <Slides>41</Slides>
  <Notes>2</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Equity</vt:lpstr>
      <vt:lpstr>’       « ANALYSE DU FINANCEMENT DU SYSTÈME DE REFERENCE EVACUATION AU MALI »      </vt:lpstr>
      <vt:lpstr>Plan de présentation</vt:lpstr>
      <vt:lpstr>1.Contexte et justification </vt:lpstr>
      <vt:lpstr>1.Contexte et justification ( suite1 )</vt:lpstr>
      <vt:lpstr>Contexte et justification ( suite2 )</vt:lpstr>
      <vt:lpstr> Contexte et justification ( suite3 ) </vt:lpstr>
      <vt:lpstr> Contexte et justification ( suite4 ) </vt:lpstr>
      <vt:lpstr>2. Objectif du travail  </vt:lpstr>
      <vt:lpstr> 3. Méthodologie </vt:lpstr>
      <vt:lpstr>4. Présentation des résultats</vt:lpstr>
      <vt:lpstr>Budget planifié cumulé et Montant mobilisé cumulé 2014/15 -2016</vt:lpstr>
      <vt:lpstr>Budget planifié cumulé  et Montant mobilisé cumulé 2014/15 -2016 par région </vt:lpstr>
      <vt:lpstr>Commentaires </vt:lpstr>
      <vt:lpstr>Commentaires </vt:lpstr>
      <vt:lpstr>Situation des montants planifiés  et mobilisés par année (2014-2015) et par région  </vt:lpstr>
      <vt:lpstr>   Montants mobilisés par l'ensemble des acteurs par année</vt:lpstr>
      <vt:lpstr>Evolution du taux de mobilisation des ressources de 2014 à 2015</vt:lpstr>
      <vt:lpstr>Commentaires </vt:lpstr>
      <vt:lpstr>Commentaires </vt:lpstr>
      <vt:lpstr>Budget moyen prévisionnel et  fonds mobilisés par habitant par région et par année</vt:lpstr>
      <vt:lpstr>Commentaires </vt:lpstr>
      <vt:lpstr>Budget  moyen  annuel planifié et montant moyen annuel mobilisé par évacuation  et par région (2015/2016)</vt:lpstr>
      <vt:lpstr>Commentaires </vt:lpstr>
      <vt:lpstr> Mobilisation par acteur et par année 2014 et 2015</vt:lpstr>
      <vt:lpstr>Commentaires </vt:lpstr>
      <vt:lpstr> contribution des acteurs à la mobilisation des fonds de la caisse   </vt:lpstr>
      <vt:lpstr>  Mobilisation des ressources par acteur en 2015/2016 </vt:lpstr>
      <vt:lpstr>Commentaires</vt:lpstr>
      <vt:lpstr>Commentaires </vt:lpstr>
      <vt:lpstr>Pourcentages des dépenses par rubriques de dépenses</vt:lpstr>
      <vt:lpstr>Commentaires</vt:lpstr>
      <vt:lpstr>Budget annuel prévisionnel et mobilisé en 2015/2016 par région  par habitant )</vt:lpstr>
      <vt:lpstr>Proportion par région du budget annuel prévisionnel ( base cout moyen par habitant </vt:lpstr>
      <vt:lpstr>4. Quelques insuffisances </vt:lpstr>
      <vt:lpstr> Quelques insuffisances</vt:lpstr>
      <vt:lpstr>5. Recommandations</vt:lpstr>
      <vt:lpstr> Recommandations</vt:lpstr>
      <vt:lpstr> Recommandations (suite)</vt:lpstr>
      <vt:lpstr>4. Conclusion</vt:lpstr>
      <vt:lpstr>Conclusion</vt:lpstr>
      <vt:lpstr>CEREMONIE D’ATTRIBUTION DU LABEL ‘’Communauté amie des Enfants CFC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de l’étude sur la prise en charge clinique des PVVIH au MALI Aôut 2017</dc:title>
  <dc:creator>user</dc:creator>
  <cp:lastModifiedBy>Maimouna TRAORE</cp:lastModifiedBy>
  <cp:revision>689</cp:revision>
  <cp:lastPrinted>2019-02-01T16:26:53Z</cp:lastPrinted>
  <dcterms:created xsi:type="dcterms:W3CDTF">2019-10-20T16:10:50Z</dcterms:created>
  <dcterms:modified xsi:type="dcterms:W3CDTF">2019-10-20T16:11:21Z</dcterms:modified>
</cp:coreProperties>
</file>